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316" r:id="rId4"/>
    <p:sldId id="315" r:id="rId5"/>
    <p:sldId id="301" r:id="rId6"/>
    <p:sldId id="261" r:id="rId7"/>
    <p:sldId id="260" r:id="rId8"/>
    <p:sldId id="305" r:id="rId9"/>
    <p:sldId id="304" r:id="rId10"/>
    <p:sldId id="317" r:id="rId11"/>
    <p:sldId id="337" r:id="rId12"/>
    <p:sldId id="343" r:id="rId13"/>
    <p:sldId id="344" r:id="rId14"/>
    <p:sldId id="345" r:id="rId15"/>
    <p:sldId id="346" r:id="rId16"/>
    <p:sldId id="347" r:id="rId17"/>
    <p:sldId id="348" r:id="rId18"/>
    <p:sldId id="349" r:id="rId19"/>
    <p:sldId id="350" r:id="rId20"/>
    <p:sldId id="351" r:id="rId21"/>
    <p:sldId id="338" r:id="rId22"/>
    <p:sldId id="339" r:id="rId23"/>
    <p:sldId id="340" r:id="rId24"/>
    <p:sldId id="341" r:id="rId25"/>
    <p:sldId id="342"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89" d="100"/>
          <a:sy n="89" d="100"/>
        </p:scale>
        <p:origin x="365"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565E195-56FA-43B7-BC1D-60C3BF8C12BF}" type="datetimeFigureOut">
              <a:rPr lang="el-GR" smtClean="0"/>
              <a:pPr/>
              <a:t>23/7/2014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54C292D-FDDE-4877-B345-D0043552D0AE}" type="slidenum">
              <a:rPr lang="el-GR" smtClean="0"/>
              <a:pPr/>
              <a:t>‹#›</a:t>
            </a:fld>
            <a:endParaRPr lang="el-GR"/>
          </a:p>
        </p:txBody>
      </p:sp>
    </p:spTree>
    <p:extLst>
      <p:ext uri="{BB962C8B-B14F-4D97-AF65-F5344CB8AC3E}">
        <p14:creationId xmlns:p14="http://schemas.microsoft.com/office/powerpoint/2010/main" val="112383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565E195-56FA-43B7-BC1D-60C3BF8C12BF}" type="datetimeFigureOut">
              <a:rPr lang="el-GR" smtClean="0"/>
              <a:pPr/>
              <a:t>23/7/2014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54C292D-FDDE-4877-B345-D0043552D0AE}" type="slidenum">
              <a:rPr lang="el-GR" smtClean="0"/>
              <a:pPr/>
              <a:t>‹#›</a:t>
            </a:fld>
            <a:endParaRPr lang="el-GR"/>
          </a:p>
        </p:txBody>
      </p:sp>
    </p:spTree>
    <p:extLst>
      <p:ext uri="{BB962C8B-B14F-4D97-AF65-F5344CB8AC3E}">
        <p14:creationId xmlns:p14="http://schemas.microsoft.com/office/powerpoint/2010/main" val="399977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565E195-56FA-43B7-BC1D-60C3BF8C12BF}" type="datetimeFigureOut">
              <a:rPr lang="el-GR" smtClean="0"/>
              <a:pPr/>
              <a:t>23/7/2014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54C292D-FDDE-4877-B345-D0043552D0AE}" type="slidenum">
              <a:rPr lang="el-GR" smtClean="0"/>
              <a:pPr/>
              <a:t>‹#›</a:t>
            </a:fld>
            <a:endParaRPr lang="el-GR"/>
          </a:p>
        </p:txBody>
      </p:sp>
    </p:spTree>
    <p:extLst>
      <p:ext uri="{BB962C8B-B14F-4D97-AF65-F5344CB8AC3E}">
        <p14:creationId xmlns:p14="http://schemas.microsoft.com/office/powerpoint/2010/main" val="3535458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0055F-B2CB-A24F-8D68-20A305A0D043}" type="datetimeFigureOut">
              <a:rPr lang="en-US" smtClean="0"/>
              <a:pPr/>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979-356E-BB4B-BB39-ACDA374B6D69}" type="slidenum">
              <a:rPr lang="en-US" smtClean="0"/>
              <a:pPr/>
              <a:t>‹#›</a:t>
            </a:fld>
            <a:endParaRPr lang="en-US"/>
          </a:p>
        </p:txBody>
      </p:sp>
    </p:spTree>
    <p:extLst>
      <p:ext uri="{BB962C8B-B14F-4D97-AF65-F5344CB8AC3E}">
        <p14:creationId xmlns:p14="http://schemas.microsoft.com/office/powerpoint/2010/main" val="210799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565E195-56FA-43B7-BC1D-60C3BF8C12BF}" type="datetimeFigureOut">
              <a:rPr lang="el-GR" smtClean="0"/>
              <a:pPr/>
              <a:t>23/7/2014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54C292D-FDDE-4877-B345-D0043552D0AE}" type="slidenum">
              <a:rPr lang="el-GR" smtClean="0"/>
              <a:pPr/>
              <a:t>‹#›</a:t>
            </a:fld>
            <a:endParaRPr lang="el-GR"/>
          </a:p>
        </p:txBody>
      </p:sp>
    </p:spTree>
    <p:extLst>
      <p:ext uri="{BB962C8B-B14F-4D97-AF65-F5344CB8AC3E}">
        <p14:creationId xmlns:p14="http://schemas.microsoft.com/office/powerpoint/2010/main" val="259442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565E195-56FA-43B7-BC1D-60C3BF8C12BF}" type="datetimeFigureOut">
              <a:rPr lang="el-GR" smtClean="0"/>
              <a:pPr/>
              <a:t>23/7/2014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54C292D-FDDE-4877-B345-D0043552D0AE}" type="slidenum">
              <a:rPr lang="el-GR" smtClean="0"/>
              <a:pPr/>
              <a:t>‹#›</a:t>
            </a:fld>
            <a:endParaRPr lang="el-GR"/>
          </a:p>
        </p:txBody>
      </p:sp>
    </p:spTree>
    <p:extLst>
      <p:ext uri="{BB962C8B-B14F-4D97-AF65-F5344CB8AC3E}">
        <p14:creationId xmlns:p14="http://schemas.microsoft.com/office/powerpoint/2010/main" val="52675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565E195-56FA-43B7-BC1D-60C3BF8C12BF}" type="datetimeFigureOut">
              <a:rPr lang="el-GR" smtClean="0"/>
              <a:pPr/>
              <a:t>23/7/2014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54C292D-FDDE-4877-B345-D0043552D0AE}" type="slidenum">
              <a:rPr lang="el-GR" smtClean="0"/>
              <a:pPr/>
              <a:t>‹#›</a:t>
            </a:fld>
            <a:endParaRPr lang="el-GR"/>
          </a:p>
        </p:txBody>
      </p:sp>
    </p:spTree>
    <p:extLst>
      <p:ext uri="{BB962C8B-B14F-4D97-AF65-F5344CB8AC3E}">
        <p14:creationId xmlns:p14="http://schemas.microsoft.com/office/powerpoint/2010/main" val="272515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565E195-56FA-43B7-BC1D-60C3BF8C12BF}" type="datetimeFigureOut">
              <a:rPr lang="el-GR" smtClean="0"/>
              <a:pPr/>
              <a:t>23/7/2014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54C292D-FDDE-4877-B345-D0043552D0AE}" type="slidenum">
              <a:rPr lang="el-GR" smtClean="0"/>
              <a:pPr/>
              <a:t>‹#›</a:t>
            </a:fld>
            <a:endParaRPr lang="el-GR"/>
          </a:p>
        </p:txBody>
      </p:sp>
    </p:spTree>
    <p:extLst>
      <p:ext uri="{BB962C8B-B14F-4D97-AF65-F5344CB8AC3E}">
        <p14:creationId xmlns:p14="http://schemas.microsoft.com/office/powerpoint/2010/main" val="393574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565E195-56FA-43B7-BC1D-60C3BF8C12BF}" type="datetimeFigureOut">
              <a:rPr lang="el-GR" smtClean="0"/>
              <a:pPr/>
              <a:t>23/7/2014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54C292D-FDDE-4877-B345-D0043552D0AE}" type="slidenum">
              <a:rPr lang="el-GR" smtClean="0"/>
              <a:pPr/>
              <a:t>‹#›</a:t>
            </a:fld>
            <a:endParaRPr lang="el-GR"/>
          </a:p>
        </p:txBody>
      </p:sp>
    </p:spTree>
    <p:extLst>
      <p:ext uri="{BB962C8B-B14F-4D97-AF65-F5344CB8AC3E}">
        <p14:creationId xmlns:p14="http://schemas.microsoft.com/office/powerpoint/2010/main" val="243448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565E195-56FA-43B7-BC1D-60C3BF8C12BF}" type="datetimeFigureOut">
              <a:rPr lang="el-GR" smtClean="0"/>
              <a:pPr/>
              <a:t>23/7/2014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54C292D-FDDE-4877-B345-D0043552D0AE}" type="slidenum">
              <a:rPr lang="el-GR" smtClean="0"/>
              <a:pPr/>
              <a:t>‹#›</a:t>
            </a:fld>
            <a:endParaRPr lang="el-GR"/>
          </a:p>
        </p:txBody>
      </p:sp>
    </p:spTree>
    <p:extLst>
      <p:ext uri="{BB962C8B-B14F-4D97-AF65-F5344CB8AC3E}">
        <p14:creationId xmlns:p14="http://schemas.microsoft.com/office/powerpoint/2010/main" val="126318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565E195-56FA-43B7-BC1D-60C3BF8C12BF}" type="datetimeFigureOut">
              <a:rPr lang="el-GR" smtClean="0"/>
              <a:pPr/>
              <a:t>23/7/2014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54C292D-FDDE-4877-B345-D0043552D0AE}" type="slidenum">
              <a:rPr lang="el-GR" smtClean="0"/>
              <a:pPr/>
              <a:t>‹#›</a:t>
            </a:fld>
            <a:endParaRPr lang="el-GR"/>
          </a:p>
        </p:txBody>
      </p:sp>
    </p:spTree>
    <p:extLst>
      <p:ext uri="{BB962C8B-B14F-4D97-AF65-F5344CB8AC3E}">
        <p14:creationId xmlns:p14="http://schemas.microsoft.com/office/powerpoint/2010/main" val="274004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565E195-56FA-43B7-BC1D-60C3BF8C12BF}" type="datetimeFigureOut">
              <a:rPr lang="el-GR" smtClean="0"/>
              <a:pPr/>
              <a:t>23/7/2014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54C292D-FDDE-4877-B345-D0043552D0AE}" type="slidenum">
              <a:rPr lang="el-GR" smtClean="0"/>
              <a:pPr/>
              <a:t>‹#›</a:t>
            </a:fld>
            <a:endParaRPr lang="el-GR"/>
          </a:p>
        </p:txBody>
      </p:sp>
    </p:spTree>
    <p:extLst>
      <p:ext uri="{BB962C8B-B14F-4D97-AF65-F5344CB8AC3E}">
        <p14:creationId xmlns:p14="http://schemas.microsoft.com/office/powerpoint/2010/main" val="245290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5E195-56FA-43B7-BC1D-60C3BF8C12BF}" type="datetimeFigureOut">
              <a:rPr lang="el-GR" smtClean="0"/>
              <a:pPr/>
              <a:t>23/7/2014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C292D-FDDE-4877-B345-D0043552D0AE}" type="slidenum">
              <a:rPr lang="el-GR" smtClean="0"/>
              <a:pPr/>
              <a:t>‹#›</a:t>
            </a:fld>
            <a:endParaRPr lang="el-GR"/>
          </a:p>
        </p:txBody>
      </p:sp>
    </p:spTree>
    <p:extLst>
      <p:ext uri="{BB962C8B-B14F-4D97-AF65-F5344CB8AC3E}">
        <p14:creationId xmlns:p14="http://schemas.microsoft.com/office/powerpoint/2010/main" val="3605880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25588" y="1589"/>
          <a:ext cx="1587" cy="1587"/>
        </p:xfrm>
        <a:graphic>
          <a:graphicData uri="http://schemas.openxmlformats.org/presentationml/2006/ole">
            <mc:AlternateContent xmlns:mc="http://schemas.openxmlformats.org/markup-compatibility/2006">
              <mc:Choice xmlns:v="urn:schemas-microsoft-com:vml" Requires="v">
                <p:oleObj spid="_x0000_s1160" name="think-cell Slide" r:id="rId5" imgW="360" imgH="360" progId="">
                  <p:embed/>
                </p:oleObj>
              </mc:Choice>
              <mc:Fallback>
                <p:oleObj name="think-cell Slide" r:id="rId5" imgW="360" imgH="360" progId="">
                  <p:embed/>
                  <p:pic>
                    <p:nvPicPr>
                      <p:cNvPr id="0" name="Picture 1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8"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p:cNvSpPr/>
          <p:nvPr>
            <p:custDataLst>
              <p:tags r:id="rId3"/>
            </p:custDataLst>
          </p:nvPr>
        </p:nvSpPr>
        <p:spPr bwMode="auto">
          <a:xfrm>
            <a:off x="152400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l-GR" sz="6800" b="1">
              <a:latin typeface="Calibri"/>
              <a:sym typeface="Calibri"/>
            </a:endParaRPr>
          </a:p>
        </p:txBody>
      </p:sp>
      <p:sp>
        <p:nvSpPr>
          <p:cNvPr id="5124" name="AutoShape 4" descr="Displaying photo.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6" name="AutoShape 6" descr="Displaying photo.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2" name="Picture 2" descr="C:\Documents and Settings\m\Τα έγγραφά μου\Άννα\SciCo job\scico logo\scico logo ipsili analusi.png"/>
          <p:cNvPicPr>
            <a:picLocks noChangeAspect="1" noChangeArrowheads="1"/>
          </p:cNvPicPr>
          <p:nvPr/>
        </p:nvPicPr>
        <p:blipFill>
          <a:blip r:embed="rId7" cstate="print"/>
          <a:srcRect/>
          <a:stretch>
            <a:fillRect/>
          </a:stretch>
        </p:blipFill>
        <p:spPr bwMode="auto">
          <a:xfrm>
            <a:off x="214266" y="160338"/>
            <a:ext cx="2350001" cy="1973262"/>
          </a:xfrm>
          <a:prstGeom prst="rect">
            <a:avLst/>
          </a:prstGeom>
          <a:noFill/>
          <a:ln w="9525">
            <a:noFill/>
            <a:miter lim="800000"/>
            <a:headEnd/>
            <a:tailEnd/>
          </a:ln>
        </p:spPr>
      </p:pic>
      <p:sp>
        <p:nvSpPr>
          <p:cNvPr id="23" name="Subtitle 6"/>
          <p:cNvSpPr txBox="1">
            <a:spLocks/>
          </p:cNvSpPr>
          <p:nvPr/>
        </p:nvSpPr>
        <p:spPr>
          <a:xfrm>
            <a:off x="4096437" y="3121973"/>
            <a:ext cx="6400800" cy="1092200"/>
          </a:xfrm>
          <a:prstGeom prst="rect">
            <a:avLst/>
          </a:prstGeom>
        </p:spPr>
        <p:txBody>
          <a:bodyPr vert="horz" lIns="91440" tIns="45720" rIns="91440" bIns="45720" rtlCol="0">
            <a:normAutofit/>
          </a:bodyPr>
          <a:lstStyle/>
          <a:p>
            <a:pPr algn="ctr" defTabSz="457200">
              <a:spcBef>
                <a:spcPct val="20000"/>
              </a:spcBef>
              <a:defRPr/>
            </a:pPr>
            <a:endParaRPr lang="el-GR" sz="3600" dirty="0">
              <a:solidFill>
                <a:schemeClr val="tx1">
                  <a:tint val="75000"/>
                </a:schemeClr>
              </a:solidFill>
            </a:endParaRPr>
          </a:p>
        </p:txBody>
      </p:sp>
      <p:sp>
        <p:nvSpPr>
          <p:cNvPr id="12" name="Subtitle 6"/>
          <p:cNvSpPr txBox="1">
            <a:spLocks/>
          </p:cNvSpPr>
          <p:nvPr/>
        </p:nvSpPr>
        <p:spPr>
          <a:xfrm>
            <a:off x="2742852" y="2052275"/>
            <a:ext cx="6400800" cy="10922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l-GR" sz="5400" dirty="0" smtClean="0">
                <a:solidFill>
                  <a:schemeClr val="tx1">
                    <a:tint val="75000"/>
                  </a:schemeClr>
                </a:solidFill>
              </a:rPr>
              <a:t>Σεπτέμβριος 2014</a:t>
            </a:r>
            <a:endParaRPr kumimoji="0" lang="el-GR" sz="3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Εικόνα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3652" y="3938772"/>
            <a:ext cx="2760072" cy="2690197"/>
          </a:xfrm>
          <a:prstGeom prst="rect">
            <a:avLst/>
          </a:prstGeom>
        </p:spPr>
      </p:pic>
    </p:spTree>
    <p:extLst>
      <p:ext uri="{BB962C8B-B14F-4D97-AF65-F5344CB8AC3E}">
        <p14:creationId xmlns:p14="http://schemas.microsoft.com/office/powerpoint/2010/main" val="509934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18"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pic>
        <p:nvPicPr>
          <p:cNvPr id="28" name="Εικόνα 27"/>
          <p:cNvPicPr>
            <a:picLocks noChangeAspect="1"/>
          </p:cNvPicPr>
          <p:nvPr/>
        </p:nvPicPr>
        <p:blipFill>
          <a:blip r:embed="rId3" cstate="print"/>
          <a:stretch>
            <a:fillRect/>
          </a:stretch>
        </p:blipFill>
        <p:spPr>
          <a:xfrm>
            <a:off x="6699646" y="369758"/>
            <a:ext cx="2663162" cy="1618240"/>
          </a:xfrm>
          <a:prstGeom prst="rect">
            <a:avLst/>
          </a:prstGeom>
        </p:spPr>
      </p:pic>
      <p:sp>
        <p:nvSpPr>
          <p:cNvPr id="29" name="Content Placeholder 2"/>
          <p:cNvSpPr txBox="1">
            <a:spLocks/>
          </p:cNvSpPr>
          <p:nvPr/>
        </p:nvSpPr>
        <p:spPr>
          <a:xfrm>
            <a:off x="2165683" y="1215189"/>
            <a:ext cx="7255043" cy="5017168"/>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buNone/>
            </a:pPr>
            <a:endParaRPr lang="en-US" sz="1600" b="1" dirty="0" smtClean="0"/>
          </a:p>
          <a:p>
            <a:pPr marL="0" indent="0">
              <a:buNone/>
            </a:pPr>
            <a:endParaRPr lang="en-US" sz="1600" b="1" dirty="0"/>
          </a:p>
          <a:p>
            <a:pPr marL="0" indent="0">
              <a:buNone/>
            </a:pPr>
            <a:endParaRPr lang="en-US" sz="5600" b="1" dirty="0" smtClean="0"/>
          </a:p>
          <a:p>
            <a:pPr marL="0" indent="0">
              <a:buNone/>
            </a:pPr>
            <a:endParaRPr lang="en-US" sz="5600" b="1" dirty="0"/>
          </a:p>
          <a:p>
            <a:pPr marL="0" indent="0">
              <a:buNone/>
            </a:pPr>
            <a:endParaRPr lang="en-US" sz="5600" b="1" dirty="0" smtClean="0">
              <a:solidFill>
                <a:schemeClr val="bg2">
                  <a:lumMod val="50000"/>
                </a:schemeClr>
              </a:solidFill>
            </a:endParaRPr>
          </a:p>
          <a:p>
            <a:pPr marL="0" indent="0" defTabSz="914400">
              <a:lnSpc>
                <a:spcPct val="70000"/>
              </a:lnSpc>
              <a:spcBef>
                <a:spcPts val="1000"/>
              </a:spcBef>
              <a:buNone/>
              <a:defRPr/>
            </a:pPr>
            <a:r>
              <a:rPr lang="en-US" sz="5600" b="1" dirty="0">
                <a:solidFill>
                  <a:schemeClr val="bg1">
                    <a:lumMod val="50000"/>
                  </a:schemeClr>
                </a:solidFill>
              </a:rPr>
              <a:t>HEALTH FORWARD</a:t>
            </a:r>
          </a:p>
          <a:p>
            <a:pPr marL="0" indent="0" defTabSz="914400">
              <a:lnSpc>
                <a:spcPct val="70000"/>
              </a:lnSpc>
              <a:spcBef>
                <a:spcPts val="1000"/>
              </a:spcBef>
              <a:buNone/>
              <a:defRPr/>
            </a:pPr>
            <a:r>
              <a:rPr lang="el-GR" sz="5600" b="1" dirty="0" smtClean="0">
                <a:solidFill>
                  <a:schemeClr val="bg1">
                    <a:lumMod val="50000"/>
                  </a:schemeClr>
                </a:solidFill>
              </a:rPr>
              <a:t>1</a:t>
            </a:r>
            <a:r>
              <a:rPr lang="el-GR" sz="5600" b="1" baseline="30000" dirty="0" smtClean="0">
                <a:solidFill>
                  <a:schemeClr val="bg1">
                    <a:lumMod val="50000"/>
                  </a:schemeClr>
                </a:solidFill>
              </a:rPr>
              <a:t>η</a:t>
            </a:r>
            <a:r>
              <a:rPr lang="el-GR" sz="5600" b="1" dirty="0" smtClean="0">
                <a:solidFill>
                  <a:schemeClr val="bg1">
                    <a:lumMod val="50000"/>
                  </a:schemeClr>
                </a:solidFill>
              </a:rPr>
              <a:t> Μέρα</a:t>
            </a:r>
            <a:endParaRPr lang="en-US" sz="5600" b="1" dirty="0">
              <a:solidFill>
                <a:schemeClr val="bg1">
                  <a:lumMod val="50000"/>
                </a:schemeClr>
              </a:solidFill>
            </a:endParaRPr>
          </a:p>
          <a:p>
            <a:pPr marL="0" indent="0">
              <a:buNone/>
            </a:pPr>
            <a:endParaRPr lang="en-US" sz="5600" b="1" dirty="0"/>
          </a:p>
          <a:p>
            <a:pPr marL="0" indent="0">
              <a:buNone/>
            </a:pPr>
            <a:r>
              <a:rPr lang="el-GR" sz="5600" b="1" dirty="0" smtClean="0"/>
              <a:t>Σεμινάριο 1</a:t>
            </a:r>
            <a:r>
              <a:rPr lang="el-GR" sz="5600" b="1" baseline="30000" dirty="0" smtClean="0"/>
              <a:t>ο</a:t>
            </a:r>
            <a:r>
              <a:rPr lang="el-GR" sz="5600" b="1" dirty="0" smtClean="0"/>
              <a:t>  </a:t>
            </a:r>
            <a:endParaRPr lang="en-US" sz="5600" dirty="0"/>
          </a:p>
          <a:p>
            <a:pPr marL="0" indent="0">
              <a:buNone/>
            </a:pPr>
            <a:endParaRPr lang="en-US" sz="5600" b="1" dirty="0" smtClean="0"/>
          </a:p>
          <a:p>
            <a:pPr marL="0" indent="0">
              <a:buNone/>
            </a:pPr>
            <a:r>
              <a:rPr lang="el-GR" sz="5600" b="1" dirty="0" smtClean="0"/>
              <a:t>Διάρκεια</a:t>
            </a:r>
            <a:r>
              <a:rPr lang="el-GR" sz="5600" dirty="0" smtClean="0"/>
              <a:t>:  1 ώρα</a:t>
            </a:r>
            <a:r>
              <a:rPr lang="en-US" sz="5600" dirty="0" smtClean="0"/>
              <a:t>-</a:t>
            </a:r>
            <a:r>
              <a:rPr lang="el-GR" sz="5600" dirty="0"/>
              <a:t>- </a:t>
            </a:r>
            <a:r>
              <a:rPr lang="en-US" sz="5600" dirty="0"/>
              <a:t>30 </a:t>
            </a:r>
            <a:r>
              <a:rPr lang="el-GR" sz="5600" dirty="0" smtClean="0"/>
              <a:t>λεπτά παρουσίασης και 30 λεπτά ερωτήσεις και απαντήσεις </a:t>
            </a:r>
            <a:r>
              <a:rPr lang="en-US" sz="5600" dirty="0"/>
              <a:t>		</a:t>
            </a:r>
            <a:endParaRPr lang="en-US" sz="5600" dirty="0" smtClean="0"/>
          </a:p>
          <a:p>
            <a:pPr marL="0" indent="0">
              <a:buNone/>
            </a:pPr>
            <a:r>
              <a:rPr lang="el-GR" sz="5600" b="1" dirty="0" smtClean="0"/>
              <a:t>Θέμα </a:t>
            </a:r>
            <a:r>
              <a:rPr lang="el-GR" sz="5600" dirty="0" smtClean="0"/>
              <a:t>: Πρόληψη 							</a:t>
            </a:r>
            <a:endParaRPr lang="en-US" sz="5600" dirty="0" smtClean="0"/>
          </a:p>
          <a:p>
            <a:pPr marL="0" indent="0">
              <a:buNone/>
            </a:pPr>
            <a:r>
              <a:rPr lang="el-GR" sz="5600" b="1" dirty="0" smtClean="0"/>
              <a:t>Ομιλητές</a:t>
            </a:r>
            <a:r>
              <a:rPr lang="el-GR" sz="5600" dirty="0" smtClean="0"/>
              <a:t>:</a:t>
            </a:r>
            <a:r>
              <a:rPr lang="en-US" sz="5600" dirty="0" smtClean="0"/>
              <a:t> </a:t>
            </a:r>
            <a:r>
              <a:rPr lang="el-GR" sz="5600" dirty="0" smtClean="0"/>
              <a:t>Γιατροί, Επαγγελματίες Υγείας και Ερευνητές </a:t>
            </a:r>
            <a:r>
              <a:rPr lang="en-US" sz="5600" dirty="0"/>
              <a:t>							</a:t>
            </a:r>
          </a:p>
          <a:p>
            <a:pPr marL="0" indent="0">
              <a:buNone/>
            </a:pPr>
            <a:r>
              <a:rPr lang="el-GR" sz="5600" b="1" dirty="0" smtClean="0"/>
              <a:t>Θέματα προς συζήτηση </a:t>
            </a:r>
            <a:r>
              <a:rPr lang="el-GR" sz="5600" dirty="0" smtClean="0"/>
              <a:t>:</a:t>
            </a:r>
          </a:p>
          <a:p>
            <a:pPr marL="0" indent="0">
              <a:buNone/>
            </a:pPr>
            <a:r>
              <a:rPr lang="el-GR" sz="5600" dirty="0" smtClean="0"/>
              <a:t>              </a:t>
            </a:r>
            <a:r>
              <a:rPr lang="el-GR" sz="5600" dirty="0"/>
              <a:t>- </a:t>
            </a:r>
            <a:r>
              <a:rPr lang="el-GR" sz="5600" dirty="0" smtClean="0"/>
              <a:t>Παιδιατρική Υγεία </a:t>
            </a:r>
            <a:r>
              <a:rPr lang="en-US" sz="5600" dirty="0" smtClean="0"/>
              <a:t>(</a:t>
            </a:r>
            <a:r>
              <a:rPr lang="el-GR" sz="5600" dirty="0" smtClean="0"/>
              <a:t>π.χ. βρεφική θεραπεία για τις μητέρες/ εμβόλια</a:t>
            </a:r>
            <a:r>
              <a:rPr lang="en-US" sz="5600" dirty="0" smtClean="0"/>
              <a:t>)</a:t>
            </a:r>
            <a:r>
              <a:rPr lang="el-GR" sz="5600" dirty="0" smtClean="0"/>
              <a:t> </a:t>
            </a:r>
          </a:p>
          <a:p>
            <a:pPr marL="0" indent="0">
              <a:buNone/>
            </a:pPr>
            <a:r>
              <a:rPr lang="el-GR" sz="5600" dirty="0" smtClean="0"/>
              <a:t>              - Διατροφή (π.χ. </a:t>
            </a:r>
            <a:r>
              <a:rPr lang="el-GR" sz="5600" dirty="0" err="1" smtClean="0"/>
              <a:t>υπερτροφές</a:t>
            </a:r>
            <a:r>
              <a:rPr lang="el-GR" sz="5600" dirty="0" smtClean="0"/>
              <a:t> ) </a:t>
            </a:r>
          </a:p>
          <a:p>
            <a:pPr marL="0" indent="0">
              <a:buNone/>
            </a:pPr>
            <a:r>
              <a:rPr lang="el-GR" sz="5600" dirty="0" smtClean="0"/>
              <a:t>              - Δερματολογία (π.χ. </a:t>
            </a:r>
            <a:r>
              <a:rPr lang="el-GR" sz="5600" dirty="0" err="1" smtClean="0"/>
              <a:t>αντι</a:t>
            </a:r>
            <a:r>
              <a:rPr lang="el-GR" sz="5600" dirty="0" smtClean="0"/>
              <a:t>-γήρανσης / πλαστική χειρουργική) </a:t>
            </a:r>
          </a:p>
          <a:p>
            <a:pPr marL="0" indent="0">
              <a:buNone/>
            </a:pPr>
            <a:r>
              <a:rPr lang="el-GR" sz="5600" dirty="0" smtClean="0"/>
              <a:t>              -Ορθοπεδικά (π.χ. αντιμετώπιση των </a:t>
            </a:r>
            <a:r>
              <a:rPr lang="el-GR" sz="5600" dirty="0" err="1" smtClean="0"/>
              <a:t>μυοσκελετικών</a:t>
            </a:r>
            <a:r>
              <a:rPr lang="el-GR" sz="5600" dirty="0" smtClean="0"/>
              <a:t> παθήσεων) </a:t>
            </a:r>
          </a:p>
          <a:p>
            <a:pPr marL="0" indent="0">
              <a:buNone/>
            </a:pPr>
            <a:r>
              <a:rPr lang="el-GR" sz="5600" dirty="0" smtClean="0"/>
              <a:t>              - Άγχος – Στρες </a:t>
            </a:r>
          </a:p>
          <a:p>
            <a:pPr marL="0" indent="0">
              <a:buNone/>
            </a:pPr>
            <a:r>
              <a:rPr lang="el-GR" sz="5600" dirty="0" smtClean="0"/>
              <a:t>              - </a:t>
            </a:r>
            <a:r>
              <a:rPr lang="el-GR" sz="5600" dirty="0" err="1" smtClean="0"/>
              <a:t>Υπογονιμότητα</a:t>
            </a:r>
            <a:r>
              <a:rPr lang="el-GR" sz="5600" dirty="0" smtClean="0"/>
              <a:t> </a:t>
            </a:r>
          </a:p>
          <a:p>
            <a:pPr marL="0" indent="0">
              <a:buNone/>
            </a:pPr>
            <a:r>
              <a:rPr lang="el-GR" sz="5600" dirty="0" smtClean="0"/>
              <a:t>              - Διαβήτης</a:t>
            </a:r>
          </a:p>
          <a:p>
            <a:pPr marL="0" indent="0">
              <a:buNone/>
            </a:pPr>
            <a:r>
              <a:rPr lang="el-GR" sz="5600" dirty="0" smtClean="0"/>
              <a:t>              - Γήρανση (π.χ. </a:t>
            </a:r>
            <a:r>
              <a:rPr lang="el-GR" sz="5600" dirty="0" err="1" smtClean="0"/>
              <a:t>νευροεκφυλιστικές</a:t>
            </a:r>
            <a:r>
              <a:rPr lang="el-GR" sz="5600" dirty="0" smtClean="0"/>
              <a:t> ασθένειες)</a:t>
            </a:r>
          </a:p>
          <a:p>
            <a:pPr marL="0" indent="0">
              <a:buNone/>
            </a:pPr>
            <a:r>
              <a:rPr lang="el-GR" sz="5600" dirty="0" smtClean="0"/>
              <a:t>              - Σεξουαλικώς μεταδιδόμενα  νοσήματα (π.χ. HPV, ηπατίτιδα C, HIV)</a:t>
            </a:r>
          </a:p>
          <a:p>
            <a:pPr marL="0" indent="0">
              <a:buNone/>
            </a:pPr>
            <a:r>
              <a:rPr lang="el-GR" sz="5600" dirty="0" smtClean="0"/>
              <a:t>              - Κληρονομικός  καρκίνος</a:t>
            </a:r>
            <a:r>
              <a:rPr lang="el-GR" sz="5600" dirty="0"/>
              <a:t>		</a:t>
            </a:r>
            <a:endParaRPr lang="el-GR" sz="5600" dirty="0" smtClean="0"/>
          </a:p>
          <a:p>
            <a:pPr marL="0" indent="0">
              <a:buNone/>
            </a:pPr>
            <a:endParaRPr lang="el-GR" sz="5600" dirty="0" smtClean="0"/>
          </a:p>
          <a:p>
            <a:pPr marL="0" indent="0">
              <a:buNone/>
            </a:pPr>
            <a:r>
              <a:rPr lang="el-GR" sz="5600" dirty="0"/>
              <a:t>	</a:t>
            </a:r>
            <a:r>
              <a:rPr lang="el-GR" sz="5600" b="1" dirty="0" smtClean="0"/>
              <a:t>Κοινό </a:t>
            </a:r>
            <a:r>
              <a:rPr lang="el-GR" sz="5600" dirty="0" smtClean="0"/>
              <a:t>:</a:t>
            </a:r>
            <a:r>
              <a:rPr lang="en-US" sz="5600" dirty="0" smtClean="0"/>
              <a:t> </a:t>
            </a:r>
            <a:r>
              <a:rPr lang="el-GR" sz="5600" dirty="0" smtClean="0"/>
              <a:t>5 επιλεγμένα θέματα θα απευθυνθούν στο ευρύ κοινό                                                                           </a:t>
            </a:r>
            <a:r>
              <a:rPr lang="en-US" sz="5600" dirty="0"/>
              <a:t/>
            </a:r>
            <a:br>
              <a:rPr lang="en-US" sz="5600" dirty="0"/>
            </a:br>
            <a:r>
              <a:rPr lang="el-GR" sz="5600" dirty="0"/>
              <a:t>                                                                                                                                                                 </a:t>
            </a:r>
            <a:r>
              <a:rPr lang="el-GR" sz="4300" dirty="0"/>
              <a:t>                                                                                                                                                                            </a:t>
            </a:r>
            <a:r>
              <a:rPr lang="en-US" sz="4300" dirty="0"/>
              <a:t/>
            </a:r>
            <a:br>
              <a:rPr lang="en-US" sz="4300" dirty="0"/>
            </a:br>
            <a:r>
              <a:rPr lang="el-GR" sz="4300" dirty="0"/>
              <a:t>                                                                                                                                                                             </a:t>
            </a:r>
            <a:endParaRPr lang="en-US" sz="4300" dirty="0"/>
          </a:p>
        </p:txBody>
      </p:sp>
      <p:pic>
        <p:nvPicPr>
          <p:cNvPr id="2" name="Εικόνα 1"/>
          <p:cNvPicPr>
            <a:picLocks noChangeAspect="1"/>
          </p:cNvPicPr>
          <p:nvPr/>
        </p:nvPicPr>
        <p:blipFill>
          <a:blip r:embed="rId4" cstate="print"/>
          <a:stretch>
            <a:fillRect/>
          </a:stretch>
        </p:blipFill>
        <p:spPr>
          <a:xfrm>
            <a:off x="2498045" y="0"/>
            <a:ext cx="1993883" cy="1941065"/>
          </a:xfrm>
          <a:prstGeom prst="rect">
            <a:avLst/>
          </a:prstGeom>
        </p:spPr>
      </p:pic>
    </p:spTree>
    <p:extLst>
      <p:ext uri="{BB962C8B-B14F-4D97-AF65-F5344CB8AC3E}">
        <p14:creationId xmlns:p14="http://schemas.microsoft.com/office/powerpoint/2010/main" val="1119206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pic>
        <p:nvPicPr>
          <p:cNvPr id="28" name="Εικόνα 27"/>
          <p:cNvPicPr>
            <a:picLocks noChangeAspect="1"/>
          </p:cNvPicPr>
          <p:nvPr/>
        </p:nvPicPr>
        <p:blipFill>
          <a:blip r:embed="rId3" cstate="print"/>
          <a:stretch>
            <a:fillRect/>
          </a:stretch>
        </p:blipFill>
        <p:spPr>
          <a:xfrm>
            <a:off x="6699646" y="369758"/>
            <a:ext cx="2663162" cy="1618240"/>
          </a:xfrm>
          <a:prstGeom prst="rect">
            <a:avLst/>
          </a:prstGeom>
        </p:spPr>
      </p:pic>
      <p:sp>
        <p:nvSpPr>
          <p:cNvPr id="29" name="Content Placeholder 2"/>
          <p:cNvSpPr txBox="1">
            <a:spLocks/>
          </p:cNvSpPr>
          <p:nvPr/>
        </p:nvSpPr>
        <p:spPr>
          <a:xfrm>
            <a:off x="2261895" y="1277569"/>
            <a:ext cx="6587554" cy="4301825"/>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buNone/>
            </a:pPr>
            <a:endParaRPr lang="en-US" sz="1600" b="1" dirty="0" smtClean="0"/>
          </a:p>
          <a:p>
            <a:pPr marL="0" indent="0">
              <a:buNone/>
            </a:pPr>
            <a:endParaRPr lang="en-US" sz="1600" b="1" dirty="0"/>
          </a:p>
          <a:p>
            <a:pPr marL="0" indent="0">
              <a:buNone/>
            </a:pPr>
            <a:endParaRPr lang="en-US" sz="5600" b="1" dirty="0" smtClean="0"/>
          </a:p>
          <a:p>
            <a:pPr marL="0" indent="0">
              <a:buNone/>
            </a:pPr>
            <a:endParaRPr lang="en-US" sz="5600" b="1" dirty="0"/>
          </a:p>
          <a:p>
            <a:pPr marL="0" indent="0">
              <a:buNone/>
            </a:pPr>
            <a:endParaRPr lang="en-US" sz="5600" b="1" dirty="0" smtClean="0">
              <a:solidFill>
                <a:schemeClr val="bg2">
                  <a:lumMod val="50000"/>
                </a:schemeClr>
              </a:solidFill>
            </a:endParaRPr>
          </a:p>
          <a:p>
            <a:pPr marL="0" indent="0" defTabSz="914400">
              <a:lnSpc>
                <a:spcPct val="70000"/>
              </a:lnSpc>
              <a:spcBef>
                <a:spcPts val="1000"/>
              </a:spcBef>
              <a:buNone/>
              <a:defRPr/>
            </a:pPr>
            <a:r>
              <a:rPr lang="en-US" sz="5600" b="1" dirty="0">
                <a:solidFill>
                  <a:schemeClr val="bg1">
                    <a:lumMod val="50000"/>
                  </a:schemeClr>
                </a:solidFill>
              </a:rPr>
              <a:t>HEALTH FORWARD</a:t>
            </a:r>
          </a:p>
          <a:p>
            <a:pPr marL="0" indent="0" defTabSz="914400">
              <a:lnSpc>
                <a:spcPct val="70000"/>
              </a:lnSpc>
              <a:spcBef>
                <a:spcPts val="1000"/>
              </a:spcBef>
              <a:buNone/>
              <a:defRPr/>
            </a:pPr>
            <a:r>
              <a:rPr lang="el-GR" sz="5600" b="1" dirty="0" smtClean="0">
                <a:solidFill>
                  <a:schemeClr val="bg1">
                    <a:lumMod val="50000"/>
                  </a:schemeClr>
                </a:solidFill>
              </a:rPr>
              <a:t>1</a:t>
            </a:r>
            <a:r>
              <a:rPr lang="el-GR" sz="5600" b="1" baseline="30000" dirty="0" smtClean="0">
                <a:solidFill>
                  <a:schemeClr val="bg1">
                    <a:lumMod val="50000"/>
                  </a:schemeClr>
                </a:solidFill>
              </a:rPr>
              <a:t>η</a:t>
            </a:r>
            <a:r>
              <a:rPr lang="el-GR" sz="5600" b="1" dirty="0" smtClean="0">
                <a:solidFill>
                  <a:schemeClr val="bg1">
                    <a:lumMod val="50000"/>
                  </a:schemeClr>
                </a:solidFill>
              </a:rPr>
              <a:t> Μέρα </a:t>
            </a:r>
            <a:r>
              <a:rPr lang="en-US" sz="5600" b="1" dirty="0" smtClean="0">
                <a:solidFill>
                  <a:schemeClr val="bg1">
                    <a:lumMod val="50000"/>
                  </a:schemeClr>
                </a:solidFill>
              </a:rPr>
              <a:t> </a:t>
            </a:r>
            <a:endParaRPr lang="en-US" sz="5600" b="1" dirty="0">
              <a:solidFill>
                <a:schemeClr val="bg1">
                  <a:lumMod val="50000"/>
                </a:schemeClr>
              </a:solidFill>
            </a:endParaRPr>
          </a:p>
          <a:p>
            <a:pPr marL="0" indent="0">
              <a:buNone/>
            </a:pPr>
            <a:endParaRPr lang="en-US" sz="5600" b="1" dirty="0"/>
          </a:p>
          <a:p>
            <a:pPr marL="0" indent="0">
              <a:buNone/>
            </a:pPr>
            <a:r>
              <a:rPr lang="el-GR" sz="5600" b="1" dirty="0" smtClean="0"/>
              <a:t>Σεμινάριο </a:t>
            </a:r>
            <a:r>
              <a:rPr lang="en-US" sz="5600" b="1" dirty="0" smtClean="0"/>
              <a:t>2</a:t>
            </a:r>
            <a:r>
              <a:rPr lang="el-GR" sz="5600" b="1" baseline="30000" dirty="0" smtClean="0"/>
              <a:t>ο</a:t>
            </a:r>
            <a:r>
              <a:rPr lang="el-GR" sz="5600" b="1" dirty="0" smtClean="0"/>
              <a:t> </a:t>
            </a:r>
            <a:endParaRPr lang="en-US" sz="5600" dirty="0"/>
          </a:p>
          <a:p>
            <a:pPr marL="0" indent="0">
              <a:buNone/>
            </a:pPr>
            <a:endParaRPr lang="en-US" sz="5600" b="1" dirty="0"/>
          </a:p>
          <a:p>
            <a:pPr marL="0" indent="0">
              <a:buNone/>
            </a:pPr>
            <a:r>
              <a:rPr lang="el-GR" sz="5600" b="1" dirty="0" smtClean="0"/>
              <a:t>Διάρκεια </a:t>
            </a:r>
            <a:r>
              <a:rPr lang="el-GR" sz="5600" dirty="0" smtClean="0"/>
              <a:t>: </a:t>
            </a:r>
            <a:r>
              <a:rPr lang="el-GR" sz="5600" dirty="0"/>
              <a:t>1</a:t>
            </a:r>
            <a:r>
              <a:rPr lang="en-US" sz="5600" dirty="0"/>
              <a:t>,5</a:t>
            </a:r>
            <a:r>
              <a:rPr lang="el-GR" sz="5600" dirty="0"/>
              <a:t> </a:t>
            </a:r>
            <a:r>
              <a:rPr lang="el-GR" sz="5600" dirty="0" smtClean="0"/>
              <a:t>ώρα </a:t>
            </a:r>
            <a:r>
              <a:rPr lang="en-US" sz="5600" dirty="0" smtClean="0"/>
              <a:t>-</a:t>
            </a:r>
            <a:r>
              <a:rPr lang="el-GR" sz="5600" dirty="0"/>
              <a:t>- </a:t>
            </a:r>
            <a:r>
              <a:rPr lang="en-US" sz="5600" dirty="0"/>
              <a:t>60 </a:t>
            </a:r>
            <a:r>
              <a:rPr lang="el-GR" sz="5600" dirty="0" smtClean="0"/>
              <a:t>λεπτά παρουσίασης και </a:t>
            </a:r>
            <a:r>
              <a:rPr lang="en-US" sz="5600" dirty="0" smtClean="0"/>
              <a:t>30</a:t>
            </a:r>
            <a:r>
              <a:rPr lang="el-GR" sz="5600" dirty="0" smtClean="0"/>
              <a:t> λεπτά ερωτήσεις και απαντήσεις </a:t>
            </a:r>
            <a:r>
              <a:rPr lang="en-US" sz="5600" dirty="0"/>
              <a:t>		</a:t>
            </a:r>
          </a:p>
          <a:p>
            <a:pPr marL="0" indent="0">
              <a:buNone/>
            </a:pPr>
            <a:r>
              <a:rPr lang="el-GR" sz="5600" b="1" dirty="0" smtClean="0"/>
              <a:t>Θέμα</a:t>
            </a:r>
            <a:r>
              <a:rPr lang="el-GR" sz="5600" dirty="0" smtClean="0"/>
              <a:t>: Επαγγελματίες Υγείας  - Συνεχής Επαγγελματική Ανάπτυξη  </a:t>
            </a:r>
            <a:endParaRPr lang="el-GR" sz="5600" dirty="0"/>
          </a:p>
          <a:p>
            <a:pPr marL="0" indent="0">
              <a:buNone/>
            </a:pPr>
            <a:r>
              <a:rPr lang="el-GR" sz="5600" dirty="0"/>
              <a:t>							</a:t>
            </a:r>
            <a:endParaRPr lang="en-US" sz="5600" dirty="0"/>
          </a:p>
          <a:p>
            <a:pPr marL="0" indent="0">
              <a:buNone/>
            </a:pPr>
            <a:r>
              <a:rPr lang="el-GR" sz="5600" b="1" dirty="0" smtClean="0"/>
              <a:t>Ομιλητές</a:t>
            </a:r>
            <a:r>
              <a:rPr lang="el-GR" sz="5600" dirty="0" smtClean="0"/>
              <a:t>:</a:t>
            </a:r>
            <a:r>
              <a:rPr lang="en-US" sz="5600" dirty="0" smtClean="0"/>
              <a:t> </a:t>
            </a:r>
            <a:r>
              <a:rPr lang="el-GR" sz="5600" dirty="0" smtClean="0"/>
              <a:t>Κορυφαίοι εκπαιδευτές</a:t>
            </a:r>
            <a:r>
              <a:rPr lang="en-US" sz="5600" dirty="0" smtClean="0"/>
              <a:t>, </a:t>
            </a:r>
            <a:r>
              <a:rPr lang="el-GR" sz="5600" dirty="0" smtClean="0"/>
              <a:t>σύμβουλοι ή ερευνητές</a:t>
            </a:r>
            <a:r>
              <a:rPr lang="en-US" sz="5600" dirty="0"/>
              <a:t>							</a:t>
            </a:r>
          </a:p>
          <a:p>
            <a:pPr marL="0" indent="0">
              <a:buNone/>
            </a:pPr>
            <a:r>
              <a:rPr lang="el-GR" sz="5600" b="1" dirty="0" smtClean="0"/>
              <a:t>Θέματα προς συζήτηση:</a:t>
            </a:r>
          </a:p>
          <a:p>
            <a:pPr marL="0" indent="0">
              <a:buNone/>
            </a:pPr>
            <a:r>
              <a:rPr lang="el-GR" sz="5600" b="1" dirty="0" smtClean="0"/>
              <a:t>              </a:t>
            </a:r>
            <a:r>
              <a:rPr lang="el-GR" sz="5600" dirty="0" smtClean="0"/>
              <a:t>- Ψηφιακή Καινοτομία στην Υγεία</a:t>
            </a:r>
            <a:endParaRPr lang="en-US" sz="5600" dirty="0"/>
          </a:p>
          <a:p>
            <a:pPr marL="0" indent="0">
              <a:buNone/>
            </a:pPr>
            <a:r>
              <a:rPr lang="en-US" sz="5600" dirty="0"/>
              <a:t>              </a:t>
            </a:r>
            <a:r>
              <a:rPr lang="el-GR" sz="5600" dirty="0" smtClean="0"/>
              <a:t>- Σχέση Ιατρού- Ασθενή στη σύγχρονη κοινωνία </a:t>
            </a:r>
            <a:r>
              <a:rPr lang="en-US" sz="5600" dirty="0" smtClean="0"/>
              <a:t>(Transformative </a:t>
            </a:r>
            <a:r>
              <a:rPr lang="en-US" sz="5600" dirty="0"/>
              <a:t>Learning </a:t>
            </a:r>
            <a:r>
              <a:rPr lang="el-GR" sz="5600" dirty="0" smtClean="0"/>
              <a:t>   </a:t>
            </a:r>
          </a:p>
          <a:p>
            <a:pPr marL="0" indent="0">
              <a:buNone/>
            </a:pPr>
            <a:r>
              <a:rPr lang="el-GR" sz="5600" dirty="0"/>
              <a:t> </a:t>
            </a:r>
            <a:r>
              <a:rPr lang="el-GR" sz="5600" dirty="0" smtClean="0"/>
              <a:t>                μέσω της Τέχνης</a:t>
            </a:r>
            <a:r>
              <a:rPr lang="en-US" sz="5600" dirty="0" smtClean="0"/>
              <a:t>)</a:t>
            </a:r>
            <a:endParaRPr lang="el-GR" sz="5600" dirty="0"/>
          </a:p>
          <a:p>
            <a:pPr marL="0" indent="0">
              <a:buNone/>
            </a:pPr>
            <a:r>
              <a:rPr lang="el-GR" sz="5600" dirty="0"/>
              <a:t>	  - </a:t>
            </a:r>
            <a:r>
              <a:rPr lang="el-GR" sz="5600" dirty="0" smtClean="0"/>
              <a:t> Χτίζοντας την «εμπιστοσύνη» μέσω της συνεργασίας </a:t>
            </a:r>
            <a:r>
              <a:rPr lang="en-US" sz="5600" dirty="0" smtClean="0"/>
              <a:t>(</a:t>
            </a:r>
            <a:r>
              <a:rPr lang="el-GR" sz="5600" dirty="0" smtClean="0"/>
              <a:t>Μετατρέποντας τους 		     γιατρούς σε ηγέτες</a:t>
            </a:r>
            <a:r>
              <a:rPr lang="en-US" sz="5600" dirty="0" smtClean="0"/>
              <a:t>)</a:t>
            </a:r>
            <a:r>
              <a:rPr lang="el-GR" sz="5600" dirty="0"/>
              <a:t>	</a:t>
            </a:r>
            <a:endParaRPr lang="en-US" sz="5600" dirty="0"/>
          </a:p>
          <a:p>
            <a:pPr marL="0" indent="0">
              <a:buNone/>
            </a:pPr>
            <a:r>
              <a:rPr lang="el-GR" sz="5600" dirty="0"/>
              <a:t>                    </a:t>
            </a:r>
            <a:endParaRPr lang="en-US" sz="5600" dirty="0"/>
          </a:p>
          <a:p>
            <a:pPr marL="0" indent="0">
              <a:buNone/>
            </a:pPr>
            <a:r>
              <a:rPr lang="el-GR" sz="5600" b="1" dirty="0" smtClean="0"/>
              <a:t>Κοινό</a:t>
            </a:r>
            <a:r>
              <a:rPr lang="el-GR" sz="5600" dirty="0" smtClean="0"/>
              <a:t>:</a:t>
            </a:r>
            <a:r>
              <a:rPr lang="en-US" sz="5600" dirty="0" smtClean="0"/>
              <a:t> </a:t>
            </a:r>
            <a:r>
              <a:rPr lang="en-US" sz="5600" dirty="0"/>
              <a:t>3</a:t>
            </a:r>
            <a:r>
              <a:rPr lang="el-GR" sz="5600" dirty="0"/>
              <a:t> </a:t>
            </a:r>
            <a:r>
              <a:rPr lang="el-GR" sz="5600" dirty="0" smtClean="0"/>
              <a:t>επιλεγμένα θέματα θα απευθυνθούν σε επαγγελματίες της υγείας                                                                         </a:t>
            </a:r>
            <a:r>
              <a:rPr lang="en-US" sz="5600" dirty="0"/>
              <a:t/>
            </a:r>
            <a:br>
              <a:rPr lang="en-US" sz="5600" dirty="0"/>
            </a:br>
            <a:r>
              <a:rPr lang="el-GR" sz="5600" dirty="0"/>
              <a:t>                                                                                                                                                                                                                                                                                                                                             </a:t>
            </a:r>
            <a:r>
              <a:rPr lang="en-US" sz="5600" dirty="0"/>
              <a:t/>
            </a:r>
            <a:br>
              <a:rPr lang="en-US" sz="5600" dirty="0"/>
            </a:br>
            <a:r>
              <a:rPr lang="el-GR" sz="5600" dirty="0"/>
              <a:t>                                                                                                                                                                             </a:t>
            </a:r>
            <a:endParaRPr lang="en-US" sz="5600" dirty="0"/>
          </a:p>
        </p:txBody>
      </p:sp>
      <p:pic>
        <p:nvPicPr>
          <p:cNvPr id="2" name="Εικόνα 1"/>
          <p:cNvPicPr>
            <a:picLocks noChangeAspect="1"/>
          </p:cNvPicPr>
          <p:nvPr/>
        </p:nvPicPr>
        <p:blipFill>
          <a:blip r:embed="rId4" cstate="print"/>
          <a:stretch>
            <a:fillRect/>
          </a:stretch>
        </p:blipFill>
        <p:spPr>
          <a:xfrm>
            <a:off x="2606330" y="0"/>
            <a:ext cx="1993883" cy="1941065"/>
          </a:xfrm>
          <a:prstGeom prst="rect">
            <a:avLst/>
          </a:prstGeom>
        </p:spPr>
      </p:pic>
    </p:spTree>
    <p:extLst>
      <p:ext uri="{BB962C8B-B14F-4D97-AF65-F5344CB8AC3E}">
        <p14:creationId xmlns:p14="http://schemas.microsoft.com/office/powerpoint/2010/main" val="2339949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29" name="Content Placeholder 2"/>
          <p:cNvSpPr txBox="1">
            <a:spLocks/>
          </p:cNvSpPr>
          <p:nvPr/>
        </p:nvSpPr>
        <p:spPr>
          <a:xfrm>
            <a:off x="2571228" y="2724642"/>
            <a:ext cx="6587554" cy="43018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lnSpc>
                <a:spcPct val="70000"/>
              </a:lnSpc>
              <a:spcBef>
                <a:spcPts val="1000"/>
              </a:spcBef>
              <a:buNone/>
              <a:defRPr/>
            </a:pPr>
            <a:r>
              <a:rPr lang="en-US" sz="1400" b="1" dirty="0" smtClean="0">
                <a:solidFill>
                  <a:schemeClr val="bg1">
                    <a:lumMod val="50000"/>
                  </a:schemeClr>
                </a:solidFill>
              </a:rPr>
              <a:t>HEALTH </a:t>
            </a:r>
            <a:r>
              <a:rPr lang="en-US" sz="1400" b="1" dirty="0">
                <a:solidFill>
                  <a:schemeClr val="bg1">
                    <a:lumMod val="50000"/>
                  </a:schemeClr>
                </a:solidFill>
              </a:rPr>
              <a:t>FORWARD</a:t>
            </a:r>
          </a:p>
          <a:p>
            <a:pPr marL="0" indent="0" defTabSz="914400">
              <a:lnSpc>
                <a:spcPct val="70000"/>
              </a:lnSpc>
              <a:spcBef>
                <a:spcPts val="1000"/>
              </a:spcBef>
              <a:buNone/>
              <a:defRPr/>
            </a:pPr>
            <a:r>
              <a:rPr lang="el-GR" sz="1400" b="1" dirty="0" smtClean="0">
                <a:solidFill>
                  <a:schemeClr val="bg1">
                    <a:lumMod val="50000"/>
                  </a:schemeClr>
                </a:solidFill>
              </a:rPr>
              <a:t>2</a:t>
            </a:r>
            <a:r>
              <a:rPr lang="el-GR" sz="1400" b="1" baseline="30000" dirty="0" smtClean="0">
                <a:solidFill>
                  <a:schemeClr val="bg1">
                    <a:lumMod val="50000"/>
                  </a:schemeClr>
                </a:solidFill>
              </a:rPr>
              <a:t>η</a:t>
            </a:r>
            <a:r>
              <a:rPr lang="el-GR" sz="1400" b="1" dirty="0" smtClean="0">
                <a:solidFill>
                  <a:schemeClr val="bg1">
                    <a:lumMod val="50000"/>
                  </a:schemeClr>
                </a:solidFill>
              </a:rPr>
              <a:t> Ημέρα</a:t>
            </a:r>
            <a:r>
              <a:rPr lang="en-US" sz="1400" b="1" dirty="0" smtClean="0">
                <a:solidFill>
                  <a:schemeClr val="bg1">
                    <a:lumMod val="50000"/>
                  </a:schemeClr>
                </a:solidFill>
              </a:rPr>
              <a:t> </a:t>
            </a:r>
            <a:endParaRPr lang="en-US" sz="1400" b="1" dirty="0">
              <a:solidFill>
                <a:schemeClr val="bg1">
                  <a:lumMod val="50000"/>
                </a:schemeClr>
              </a:solidFill>
            </a:endParaRPr>
          </a:p>
          <a:p>
            <a:pPr marL="0" indent="0">
              <a:buNone/>
            </a:pPr>
            <a:endParaRPr lang="en-US" sz="1400" b="1" dirty="0"/>
          </a:p>
          <a:p>
            <a:pPr marL="0" indent="0">
              <a:buNone/>
            </a:pPr>
            <a:r>
              <a:rPr lang="el-GR" sz="1400" dirty="0" smtClean="0"/>
              <a:t>Εμπνέοντας στη λογική του </a:t>
            </a:r>
            <a:r>
              <a:rPr lang="en-US" sz="1400" dirty="0" smtClean="0"/>
              <a:t>TED</a:t>
            </a:r>
            <a:r>
              <a:rPr lang="el-GR" sz="1400" dirty="0" smtClean="0"/>
              <a:t>.</a:t>
            </a:r>
            <a:endParaRPr lang="en-US" sz="1400" dirty="0" smtClean="0"/>
          </a:p>
          <a:p>
            <a:pPr marL="0" indent="0">
              <a:buNone/>
            </a:pPr>
            <a:r>
              <a:rPr lang="el-GR" sz="1400" dirty="0" smtClean="0"/>
              <a:t>Ακολουθούν ενδεικτικοί ομιλητές.</a:t>
            </a:r>
            <a:endParaRPr lang="en-US" sz="1400" dirty="0"/>
          </a:p>
        </p:txBody>
      </p:sp>
      <p:pic>
        <p:nvPicPr>
          <p:cNvPr id="2" name="Εικόνα 1"/>
          <p:cNvPicPr>
            <a:picLocks noChangeAspect="1"/>
          </p:cNvPicPr>
          <p:nvPr/>
        </p:nvPicPr>
        <p:blipFill>
          <a:blip r:embed="rId3" cstate="print"/>
          <a:stretch>
            <a:fillRect/>
          </a:stretch>
        </p:blipFill>
        <p:spPr>
          <a:xfrm>
            <a:off x="2606330" y="0"/>
            <a:ext cx="1993883" cy="1941065"/>
          </a:xfrm>
          <a:prstGeom prst="rect">
            <a:avLst/>
          </a:prstGeom>
        </p:spPr>
      </p:pic>
    </p:spTree>
    <p:extLst>
      <p:ext uri="{BB962C8B-B14F-4D97-AF65-F5344CB8AC3E}">
        <p14:creationId xmlns:p14="http://schemas.microsoft.com/office/powerpoint/2010/main" val="1517185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dirty="0">
                  <a:solidFill>
                    <a:prstClr val="black"/>
                  </a:solidFill>
                  <a:cs typeface="Arial" pitchFamily="34" charset="0"/>
                </a:rPr>
                <a:t>Making Science Simple</a:t>
              </a:r>
              <a:endParaRPr lang="el-GR" sz="1200" b="1" dirty="0">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14" name="Rectangle 9"/>
          <p:cNvSpPr>
            <a:spLocks noChangeArrowheads="1"/>
          </p:cNvSpPr>
          <p:nvPr/>
        </p:nvSpPr>
        <p:spPr bwMode="auto">
          <a:xfrm>
            <a:off x="4723949" y="2786246"/>
            <a:ext cx="652180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600" b="1" dirty="0" smtClean="0">
                <a:latin typeface="+mn-lt"/>
              </a:rPr>
              <a:t>Καθηγητής Θεωρίας και Πρακτικής της Ιατρικής </a:t>
            </a:r>
            <a:r>
              <a:rPr lang="el-GR" altLang="el-GR" sz="1600" dirty="0" smtClean="0">
                <a:latin typeface="+mn-lt"/>
              </a:rPr>
              <a:t>στο Πανεπιστήμιο του </a:t>
            </a:r>
            <a:r>
              <a:rPr lang="en-US" altLang="el-GR" sz="1600" dirty="0" smtClean="0">
                <a:latin typeface="+mn-lt"/>
              </a:rPr>
              <a:t>Stanford</a:t>
            </a:r>
            <a:r>
              <a:rPr lang="el-GR" altLang="el-GR" sz="1600" dirty="0" smtClean="0">
                <a:latin typeface="+mn-lt"/>
              </a:rPr>
              <a:t>, Ιατρική Σχολή, Καλιφόρνια</a:t>
            </a:r>
            <a:r>
              <a:rPr lang="en-US" altLang="el-GR" sz="1600" dirty="0" smtClean="0">
                <a:latin typeface="+mn-lt"/>
              </a:rPr>
              <a:t>,</a:t>
            </a:r>
            <a:r>
              <a:rPr lang="el-GR" altLang="el-GR" sz="1600" dirty="0" smtClean="0">
                <a:latin typeface="+mn-lt"/>
              </a:rPr>
              <a:t> συγγραφέας βιβλίων </a:t>
            </a:r>
            <a:r>
              <a:rPr lang="en-US" altLang="el-GR" sz="1600" dirty="0" smtClean="0">
                <a:latin typeface="+mn-lt"/>
              </a:rPr>
              <a:t> best-sellers</a:t>
            </a:r>
          </a:p>
          <a:p>
            <a:pPr eaLnBrk="1" hangingPunct="1"/>
            <a:endParaRPr lang="en-US" altLang="el-GR" sz="1600" dirty="0">
              <a:latin typeface="+mn-lt"/>
            </a:endParaRPr>
          </a:p>
          <a:p>
            <a:pPr eaLnBrk="1" hangingPunct="1"/>
            <a:r>
              <a:rPr lang="en-US" altLang="el-GR" sz="1600" dirty="0" err="1" smtClean="0">
                <a:latin typeface="+mn-lt"/>
              </a:rPr>
              <a:t>Standford</a:t>
            </a:r>
            <a:r>
              <a:rPr lang="en-US" altLang="el-GR" sz="1600" dirty="0" smtClean="0">
                <a:latin typeface="+mn-lt"/>
              </a:rPr>
              <a:t> 25: </a:t>
            </a:r>
            <a:r>
              <a:rPr lang="el-GR" altLang="el-GR" sz="1600" dirty="0" smtClean="0">
                <a:latin typeface="+mn-lt"/>
              </a:rPr>
              <a:t>επιστρέψτε στην παραδοσιακή, πρόσωπο με πρόσωπο, ιατρική, οι ασθενείς δεν είναι  απλώς στοιχεία</a:t>
            </a:r>
          </a:p>
          <a:p>
            <a:pPr eaLnBrk="1" hangingPunct="1"/>
            <a:endParaRPr lang="el-GR" altLang="el-GR" sz="1600" dirty="0" smtClean="0">
              <a:latin typeface="+mn-lt"/>
            </a:endParaRPr>
          </a:p>
          <a:p>
            <a:pPr eaLnBrk="1" hangingPunct="1"/>
            <a:r>
              <a:rPr lang="el-GR" altLang="el-GR" sz="1600" b="1" dirty="0" smtClean="0">
                <a:latin typeface="+mn-lt"/>
              </a:rPr>
              <a:t>Ομιλητής </a:t>
            </a:r>
            <a:r>
              <a:rPr lang="en-US" altLang="el-GR" sz="1600" b="1" dirty="0" smtClean="0">
                <a:latin typeface="+mn-lt"/>
              </a:rPr>
              <a:t>TED Global: 957.422</a:t>
            </a:r>
            <a:r>
              <a:rPr lang="el-GR" altLang="el-GR" sz="1600" b="1" dirty="0" smtClean="0">
                <a:latin typeface="+mn-lt"/>
              </a:rPr>
              <a:t> </a:t>
            </a:r>
            <a:r>
              <a:rPr lang="en-US" altLang="el-GR" sz="1600" b="1" dirty="0" smtClean="0">
                <a:latin typeface="+mn-lt"/>
              </a:rPr>
              <a:t>views</a:t>
            </a:r>
            <a:endParaRPr lang="en-US" altLang="el-GR" sz="1600" b="1" dirty="0">
              <a:latin typeface="+mn-lt"/>
            </a:endParaRPr>
          </a:p>
          <a:p>
            <a:pPr eaLnBrk="1" hangingPunct="1"/>
            <a:endParaRPr lang="en-US" altLang="el-GR" sz="1600" b="1" dirty="0" smtClean="0">
              <a:latin typeface="+mn-lt"/>
            </a:endParaRPr>
          </a:p>
          <a:p>
            <a:pPr eaLnBrk="1" hangingPunct="1"/>
            <a:r>
              <a:rPr lang="el-GR" altLang="el-GR" sz="1600" b="1" dirty="0" smtClean="0">
                <a:latin typeface="+mn-lt"/>
              </a:rPr>
              <a:t>Ομιλία</a:t>
            </a:r>
            <a:r>
              <a:rPr lang="en-US" altLang="el-GR" sz="1600" b="1" dirty="0" smtClean="0">
                <a:latin typeface="+mn-lt"/>
              </a:rPr>
              <a:t>: The </a:t>
            </a:r>
            <a:r>
              <a:rPr lang="en-US" altLang="el-GR" sz="1600" b="1" dirty="0">
                <a:latin typeface="+mn-lt"/>
              </a:rPr>
              <a:t>bedside </a:t>
            </a:r>
            <a:r>
              <a:rPr lang="en-US" altLang="el-GR" sz="1600" b="1" dirty="0" smtClean="0">
                <a:latin typeface="+mn-lt"/>
              </a:rPr>
              <a:t>chat</a:t>
            </a:r>
            <a:endParaRPr lang="en-US" altLang="el-GR" sz="1600" b="1" dirty="0">
              <a:latin typeface="+mn-lt"/>
            </a:endParaRPr>
          </a:p>
          <a:p>
            <a:pPr eaLnBrk="1" hangingPunct="1"/>
            <a:endParaRPr lang="en-US" altLang="el-GR" sz="1600" dirty="0">
              <a:latin typeface="+mn-lt"/>
            </a:endParaRPr>
          </a:p>
          <a:p>
            <a:pPr eaLnBrk="1" hangingPunct="1"/>
            <a:r>
              <a:rPr lang="el-GR" altLang="el-GR" sz="2000" dirty="0" smtClean="0">
                <a:latin typeface="+mn-lt"/>
              </a:rPr>
              <a:t>Επιβεβαιωμένος ομιλητής</a:t>
            </a:r>
            <a:endParaRPr lang="en-US" altLang="el-GR" sz="2000" dirty="0">
              <a:latin typeface="+mn-lt"/>
            </a:endParaRPr>
          </a:p>
          <a:p>
            <a:pPr eaLnBrk="1" hangingPunct="1"/>
            <a:endParaRPr lang="en-US" altLang="el-GR" sz="1600" dirty="0">
              <a:latin typeface="+mn-lt"/>
            </a:endParaRPr>
          </a:p>
        </p:txBody>
      </p:sp>
      <p:sp>
        <p:nvSpPr>
          <p:cNvPr id="28" name="Title 1"/>
          <p:cNvSpPr txBox="1">
            <a:spLocks/>
          </p:cNvSpPr>
          <p:nvPr/>
        </p:nvSpPr>
        <p:spPr>
          <a:xfrm>
            <a:off x="1432824" y="2232741"/>
            <a:ext cx="4429125" cy="611188"/>
          </a:xfrm>
          <a:prstGeom prst="rect">
            <a:avLst/>
          </a:prstGeom>
        </p:spPr>
        <p:txBody>
          <a:bodyPr/>
          <a:lstStyle/>
          <a:p>
            <a:pPr algn="ctr" eaLnBrk="0" hangingPunct="0">
              <a:defRPr/>
            </a:pPr>
            <a:r>
              <a:rPr lang="en-US" sz="2800" b="1" kern="0" dirty="0">
                <a:solidFill>
                  <a:schemeClr val="bg1">
                    <a:lumMod val="50000"/>
                  </a:schemeClr>
                </a:solidFill>
                <a:ea typeface="Verdana" pitchFamily="34" charset="0"/>
                <a:cs typeface="Arial" pitchFamily="34" charset="0"/>
              </a:rPr>
              <a:t>Abraham </a:t>
            </a:r>
            <a:r>
              <a:rPr lang="en-US" sz="2800" b="1" kern="0" dirty="0" err="1">
                <a:solidFill>
                  <a:schemeClr val="bg1">
                    <a:lumMod val="50000"/>
                  </a:schemeClr>
                </a:solidFill>
                <a:ea typeface="Verdana" pitchFamily="34" charset="0"/>
                <a:cs typeface="Arial" pitchFamily="34" charset="0"/>
              </a:rPr>
              <a:t>Verghese</a:t>
            </a:r>
            <a:endParaRPr lang="el-GR" sz="2800" b="1" kern="0" dirty="0">
              <a:solidFill>
                <a:schemeClr val="bg1">
                  <a:lumMod val="50000"/>
                </a:schemeClr>
              </a:solidFill>
              <a:ea typeface="Verdana" pitchFamily="34" charset="0"/>
              <a:cs typeface="Arial" pitchFamily="34" charset="0"/>
            </a:endParaRPr>
          </a:p>
        </p:txBody>
      </p:sp>
      <p:pic>
        <p:nvPicPr>
          <p:cNvPr id="2" name="Εικόνα 1"/>
          <p:cNvPicPr>
            <a:picLocks noChangeAspect="1"/>
          </p:cNvPicPr>
          <p:nvPr/>
        </p:nvPicPr>
        <p:blipFill>
          <a:blip r:embed="rId3" cstate="print"/>
          <a:stretch>
            <a:fillRect/>
          </a:stretch>
        </p:blipFill>
        <p:spPr>
          <a:xfrm>
            <a:off x="0" y="0"/>
            <a:ext cx="2365453" cy="2304488"/>
          </a:xfrm>
          <a:prstGeom prst="rect">
            <a:avLst/>
          </a:prstGeom>
        </p:spPr>
      </p:pic>
      <p:pic>
        <p:nvPicPr>
          <p:cNvPr id="16386" name="Picture 2" descr="C:\Users\Eleni\Desktop\Health_Forward\VERGHESE_0004-J Henry, white coat.jpg"/>
          <p:cNvPicPr>
            <a:picLocks noChangeAspect="1" noChangeArrowheads="1"/>
          </p:cNvPicPr>
          <p:nvPr/>
        </p:nvPicPr>
        <p:blipFill>
          <a:blip r:embed="rId4" cstate="print"/>
          <a:srcRect/>
          <a:stretch>
            <a:fillRect/>
          </a:stretch>
        </p:blipFill>
        <p:spPr bwMode="auto">
          <a:xfrm>
            <a:off x="2278232" y="2840477"/>
            <a:ext cx="2319760" cy="2867396"/>
          </a:xfrm>
          <a:prstGeom prst="rect">
            <a:avLst/>
          </a:prstGeom>
          <a:noFill/>
        </p:spPr>
      </p:pic>
    </p:spTree>
    <p:extLst>
      <p:ext uri="{BB962C8B-B14F-4D97-AF65-F5344CB8AC3E}">
        <p14:creationId xmlns:p14="http://schemas.microsoft.com/office/powerpoint/2010/main" val="3830635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14" name="Rectangle 9"/>
          <p:cNvSpPr>
            <a:spLocks noChangeArrowheads="1"/>
          </p:cNvSpPr>
          <p:nvPr/>
        </p:nvSpPr>
        <p:spPr bwMode="auto">
          <a:xfrm>
            <a:off x="4723949" y="2786246"/>
            <a:ext cx="5867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600" b="1" dirty="0" smtClean="0">
                <a:latin typeface="+mn-lt"/>
              </a:rPr>
              <a:t>Φωτογράφος</a:t>
            </a:r>
            <a:r>
              <a:rPr lang="en-US" altLang="el-GR" sz="1600" b="1" dirty="0" smtClean="0">
                <a:latin typeface="+mn-lt"/>
              </a:rPr>
              <a:t>, </a:t>
            </a:r>
            <a:r>
              <a:rPr lang="el-GR" altLang="el-GR" sz="1600" b="1" dirty="0" smtClean="0">
                <a:latin typeface="+mn-lt"/>
              </a:rPr>
              <a:t>Ιδρυτής </a:t>
            </a:r>
            <a:r>
              <a:rPr lang="en-US" altLang="el-GR" sz="1600" b="1" dirty="0" smtClean="0">
                <a:latin typeface="+mn-lt"/>
              </a:rPr>
              <a:t>Positive Exposure</a:t>
            </a:r>
            <a:endParaRPr lang="en-US" altLang="el-GR" sz="1600" dirty="0" smtClean="0">
              <a:latin typeface="+mn-lt"/>
            </a:endParaRPr>
          </a:p>
          <a:p>
            <a:pPr eaLnBrk="1" hangingPunct="1"/>
            <a:endParaRPr lang="en-US" altLang="el-GR" sz="1600" dirty="0">
              <a:latin typeface="+mn-lt"/>
            </a:endParaRPr>
          </a:p>
          <a:p>
            <a:r>
              <a:rPr lang="el-GR" altLang="el-GR" sz="1600" dirty="0" smtClean="0">
                <a:latin typeface="+mn-lt"/>
              </a:rPr>
              <a:t>Πρώην φωτογράφος μόδας, τώρα παρουσιάζει την ομορφιά της γενετικής ποικιλότητας και την αμφισβήτηση του στιγματισμού που συνδέεται με τη διαφορετικότητα στην εμφάνιση</a:t>
            </a:r>
          </a:p>
          <a:p>
            <a:pPr eaLnBrk="1" hangingPunct="1"/>
            <a:endParaRPr lang="en-US" altLang="el-GR" sz="1600" b="1" dirty="0" smtClean="0">
              <a:latin typeface="+mn-lt"/>
            </a:endParaRPr>
          </a:p>
          <a:p>
            <a:pPr eaLnBrk="1" hangingPunct="1"/>
            <a:r>
              <a:rPr lang="el-GR" altLang="el-GR" sz="1600" b="1" dirty="0" smtClean="0">
                <a:latin typeface="+mn-lt"/>
              </a:rPr>
              <a:t>Ομιλητής </a:t>
            </a:r>
            <a:r>
              <a:rPr lang="en-US" altLang="el-GR" sz="1600" b="1" dirty="0" smtClean="0">
                <a:latin typeface="+mn-lt"/>
              </a:rPr>
              <a:t>TED: 116.565</a:t>
            </a:r>
            <a:r>
              <a:rPr lang="el-GR" altLang="el-GR" sz="1600" b="1" dirty="0" smtClean="0">
                <a:latin typeface="+mn-lt"/>
              </a:rPr>
              <a:t> </a:t>
            </a:r>
            <a:r>
              <a:rPr lang="en-US" altLang="el-GR" sz="1600" b="1" dirty="0" smtClean="0">
                <a:latin typeface="+mn-lt"/>
              </a:rPr>
              <a:t>views</a:t>
            </a:r>
            <a:endParaRPr lang="en-US" altLang="el-GR" sz="1600" b="1" dirty="0">
              <a:latin typeface="+mn-lt"/>
            </a:endParaRPr>
          </a:p>
          <a:p>
            <a:pPr eaLnBrk="1" hangingPunct="1"/>
            <a:endParaRPr lang="en-US" altLang="el-GR" sz="1600" b="1" dirty="0" smtClean="0">
              <a:latin typeface="+mn-lt"/>
            </a:endParaRPr>
          </a:p>
          <a:p>
            <a:pPr eaLnBrk="1" hangingPunct="1"/>
            <a:r>
              <a:rPr lang="el-GR" altLang="el-GR" sz="1600" b="1" dirty="0" smtClean="0">
                <a:latin typeface="+mn-lt"/>
              </a:rPr>
              <a:t>Ομιλία</a:t>
            </a:r>
            <a:r>
              <a:rPr lang="en-US" altLang="el-GR" sz="1600" b="1" dirty="0" smtClean="0">
                <a:latin typeface="+mn-lt"/>
              </a:rPr>
              <a:t>: </a:t>
            </a:r>
            <a:r>
              <a:rPr lang="el-GR" sz="1600" b="1" dirty="0" smtClean="0">
                <a:latin typeface="+mn-lt"/>
              </a:rPr>
              <a:t>Από τον στιγματισμό στο </a:t>
            </a:r>
            <a:r>
              <a:rPr lang="en-US" sz="1600" b="1" dirty="0" err="1" smtClean="0">
                <a:latin typeface="+mn-lt"/>
              </a:rPr>
              <a:t>modelling</a:t>
            </a:r>
            <a:endParaRPr lang="en-US" sz="1600" b="1" dirty="0" smtClean="0">
              <a:latin typeface="+mn-lt"/>
            </a:endParaRPr>
          </a:p>
          <a:p>
            <a:pPr eaLnBrk="1" hangingPunct="1"/>
            <a:endParaRPr lang="en-US" altLang="el-GR" sz="1600" dirty="0">
              <a:latin typeface="+mn-lt"/>
            </a:endParaRPr>
          </a:p>
          <a:p>
            <a:pPr eaLnBrk="1" hangingPunct="1"/>
            <a:r>
              <a:rPr lang="el-GR" altLang="el-GR" sz="2000" dirty="0" smtClean="0">
                <a:latin typeface="+mn-lt"/>
              </a:rPr>
              <a:t>Επιβεβαιωμένος ομιλητής</a:t>
            </a:r>
            <a:endParaRPr lang="en-US" altLang="el-GR" sz="2000" dirty="0">
              <a:latin typeface="+mn-lt"/>
            </a:endParaRPr>
          </a:p>
          <a:p>
            <a:pPr eaLnBrk="1" hangingPunct="1"/>
            <a:endParaRPr lang="en-US" altLang="el-GR" sz="1600" dirty="0">
              <a:latin typeface="+mn-lt"/>
            </a:endParaRPr>
          </a:p>
        </p:txBody>
      </p:sp>
      <p:sp>
        <p:nvSpPr>
          <p:cNvPr id="28" name="Title 1"/>
          <p:cNvSpPr txBox="1">
            <a:spLocks/>
          </p:cNvSpPr>
          <p:nvPr/>
        </p:nvSpPr>
        <p:spPr>
          <a:xfrm>
            <a:off x="1432824" y="2232741"/>
            <a:ext cx="4429125" cy="611188"/>
          </a:xfrm>
          <a:prstGeom prst="rect">
            <a:avLst/>
          </a:prstGeom>
        </p:spPr>
        <p:txBody>
          <a:bodyPr/>
          <a:lstStyle/>
          <a:p>
            <a:pPr algn="ctr" eaLnBrk="0" hangingPunct="0">
              <a:defRPr/>
            </a:pPr>
            <a:r>
              <a:rPr lang="en-US" sz="2800" b="1" kern="0" dirty="0" smtClean="0">
                <a:solidFill>
                  <a:schemeClr val="bg1">
                    <a:lumMod val="50000"/>
                  </a:schemeClr>
                </a:solidFill>
                <a:ea typeface="Verdana" pitchFamily="34" charset="0"/>
                <a:cs typeface="Arial" pitchFamily="34" charset="0"/>
              </a:rPr>
              <a:t>Rick </a:t>
            </a:r>
            <a:r>
              <a:rPr lang="en-US" sz="2800" b="1" kern="0" dirty="0" err="1" smtClean="0">
                <a:solidFill>
                  <a:schemeClr val="bg1">
                    <a:lumMod val="50000"/>
                  </a:schemeClr>
                </a:solidFill>
                <a:ea typeface="Verdana" pitchFamily="34" charset="0"/>
                <a:cs typeface="Arial" pitchFamily="34" charset="0"/>
              </a:rPr>
              <a:t>Guidotti</a:t>
            </a:r>
            <a:endParaRPr lang="el-GR" sz="2800" b="1" kern="0" dirty="0">
              <a:solidFill>
                <a:schemeClr val="bg1">
                  <a:lumMod val="50000"/>
                </a:schemeClr>
              </a:solidFill>
              <a:ea typeface="Verdana" pitchFamily="34" charset="0"/>
              <a:cs typeface="Arial" pitchFamily="34" charset="0"/>
            </a:endParaRPr>
          </a:p>
        </p:txBody>
      </p:sp>
      <p:pic>
        <p:nvPicPr>
          <p:cNvPr id="2" name="Εικόνα 1"/>
          <p:cNvPicPr>
            <a:picLocks noChangeAspect="1"/>
          </p:cNvPicPr>
          <p:nvPr/>
        </p:nvPicPr>
        <p:blipFill>
          <a:blip r:embed="rId3" cstate="print"/>
          <a:stretch>
            <a:fillRect/>
          </a:stretch>
        </p:blipFill>
        <p:spPr>
          <a:xfrm>
            <a:off x="0" y="0"/>
            <a:ext cx="2365453" cy="2304488"/>
          </a:xfrm>
          <a:prstGeom prst="rect">
            <a:avLst/>
          </a:prstGeom>
        </p:spPr>
      </p:pic>
      <p:pic>
        <p:nvPicPr>
          <p:cNvPr id="19458" name="Picture 2" descr="C:\Users\Eleni\Desktop\Health_Forward\PE Lectures Rick_photo-1.jpg"/>
          <p:cNvPicPr>
            <a:picLocks noChangeAspect="1" noChangeArrowheads="1"/>
          </p:cNvPicPr>
          <p:nvPr/>
        </p:nvPicPr>
        <p:blipFill>
          <a:blip r:embed="rId4" cstate="print"/>
          <a:srcRect/>
          <a:stretch>
            <a:fillRect/>
          </a:stretch>
        </p:blipFill>
        <p:spPr bwMode="auto">
          <a:xfrm>
            <a:off x="2639438" y="2840477"/>
            <a:ext cx="2000655" cy="3000982"/>
          </a:xfrm>
          <a:prstGeom prst="rect">
            <a:avLst/>
          </a:prstGeom>
          <a:noFill/>
        </p:spPr>
      </p:pic>
    </p:spTree>
    <p:extLst>
      <p:ext uri="{BB962C8B-B14F-4D97-AF65-F5344CB8AC3E}">
        <p14:creationId xmlns:p14="http://schemas.microsoft.com/office/powerpoint/2010/main" val="3830635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14" name="Rectangle 9"/>
          <p:cNvSpPr>
            <a:spLocks noChangeArrowheads="1"/>
          </p:cNvSpPr>
          <p:nvPr/>
        </p:nvSpPr>
        <p:spPr bwMode="auto">
          <a:xfrm>
            <a:off x="4723949" y="2718006"/>
            <a:ext cx="5867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600" b="1" dirty="0" smtClean="0">
                <a:latin typeface="+mn-lt"/>
              </a:rPr>
              <a:t>Καθηγητής Ολοκληρωμένων </a:t>
            </a:r>
            <a:r>
              <a:rPr lang="el-GR" altLang="el-GR" sz="1600" b="1" dirty="0" err="1" smtClean="0">
                <a:latin typeface="+mn-lt"/>
              </a:rPr>
              <a:t>Νανοεπιστημών</a:t>
            </a:r>
            <a:r>
              <a:rPr lang="en-US" altLang="el-GR" sz="1600" b="1" dirty="0" smtClean="0">
                <a:latin typeface="+mn-lt"/>
              </a:rPr>
              <a:t>, </a:t>
            </a:r>
            <a:r>
              <a:rPr lang="el-GR" altLang="el-GR" sz="1600" dirty="0" smtClean="0">
                <a:latin typeface="+mn-lt"/>
              </a:rPr>
              <a:t>Ινστιτούτο Έρευνας Στερεάς Μορφής και Υλικών </a:t>
            </a:r>
            <a:r>
              <a:rPr lang="en-US" altLang="el-GR" sz="1600" dirty="0" smtClean="0">
                <a:latin typeface="+mn-lt"/>
              </a:rPr>
              <a:t>Leibniz, </a:t>
            </a:r>
            <a:r>
              <a:rPr lang="el-GR" altLang="el-GR" sz="1600" dirty="0" smtClean="0">
                <a:latin typeface="+mn-lt"/>
              </a:rPr>
              <a:t>Δρέσδη</a:t>
            </a:r>
            <a:endParaRPr lang="el-GR" sz="1600" b="1" dirty="0" smtClean="0">
              <a:latin typeface="+mn-lt"/>
            </a:endParaRPr>
          </a:p>
          <a:p>
            <a:pPr eaLnBrk="1" hangingPunct="1"/>
            <a:endParaRPr lang="el-GR" sz="1600" b="1" dirty="0" smtClean="0">
              <a:latin typeface="+mn-lt"/>
            </a:endParaRPr>
          </a:p>
          <a:p>
            <a:r>
              <a:rPr lang="el-GR" sz="1600" dirty="0" smtClean="0">
                <a:latin typeface="+mn-lt"/>
              </a:rPr>
              <a:t>Ανάπτυξη  νέων </a:t>
            </a:r>
            <a:r>
              <a:rPr lang="el-GR" sz="1600" dirty="0" err="1" smtClean="0">
                <a:latin typeface="+mn-lt"/>
              </a:rPr>
              <a:t>μικρορομποτικών</a:t>
            </a:r>
            <a:r>
              <a:rPr lang="el-GR" sz="1600" dirty="0" smtClean="0">
                <a:latin typeface="+mn-lt"/>
              </a:rPr>
              <a:t> συσκευών με εκπληκτικές μελλοντικές εφαρμογές όπως </a:t>
            </a:r>
            <a:r>
              <a:rPr lang="en-US" sz="1600" dirty="0" smtClean="0">
                <a:latin typeface="+mn-lt"/>
              </a:rPr>
              <a:t>in-vivo </a:t>
            </a:r>
            <a:r>
              <a:rPr lang="el-GR" sz="1600" dirty="0" smtClean="0">
                <a:latin typeface="+mn-lt"/>
              </a:rPr>
              <a:t>τεχνητή γονιμοποίηση</a:t>
            </a:r>
            <a:endParaRPr lang="en-US" sz="1600" dirty="0" smtClean="0">
              <a:latin typeface="+mn-lt"/>
            </a:endParaRPr>
          </a:p>
          <a:p>
            <a:endParaRPr lang="en-US" sz="1600" dirty="0" smtClean="0">
              <a:latin typeface="+mn-lt"/>
            </a:endParaRPr>
          </a:p>
          <a:p>
            <a:r>
              <a:rPr lang="el-GR" sz="1600" dirty="0" err="1" smtClean="0">
                <a:latin typeface="+mn-lt"/>
              </a:rPr>
              <a:t>Νανοεργαλεία</a:t>
            </a:r>
            <a:r>
              <a:rPr lang="el-GR" sz="1600" dirty="0" smtClean="0">
                <a:latin typeface="+mn-lt"/>
              </a:rPr>
              <a:t> που εισχωρούν σε κύτταρα</a:t>
            </a:r>
            <a:endParaRPr lang="en-US" sz="1600" dirty="0" smtClean="0">
              <a:latin typeface="+mn-lt"/>
            </a:endParaRPr>
          </a:p>
          <a:p>
            <a:endParaRPr lang="en-US" sz="1600" dirty="0" smtClean="0">
              <a:latin typeface="+mn-lt"/>
            </a:endParaRPr>
          </a:p>
          <a:p>
            <a:r>
              <a:rPr lang="el-GR" sz="1600" dirty="0" smtClean="0">
                <a:latin typeface="+mn-lt"/>
              </a:rPr>
              <a:t>Έξυπνα τηλεκατευθυνόμενα </a:t>
            </a:r>
            <a:r>
              <a:rPr lang="el-GR" sz="1600" dirty="0" err="1" smtClean="0">
                <a:latin typeface="+mn-lt"/>
              </a:rPr>
              <a:t>μικρορομπότ</a:t>
            </a:r>
            <a:endParaRPr lang="en-US" sz="1600" dirty="0" smtClean="0">
              <a:latin typeface="+mn-lt"/>
            </a:endParaRPr>
          </a:p>
          <a:p>
            <a:endParaRPr lang="en-US" altLang="el-GR" sz="1600" b="1" dirty="0" smtClean="0">
              <a:latin typeface="+mn-lt"/>
            </a:endParaRPr>
          </a:p>
          <a:p>
            <a:pPr eaLnBrk="1" hangingPunct="1"/>
            <a:r>
              <a:rPr lang="el-GR" altLang="el-GR" sz="1600" b="1" dirty="0" smtClean="0">
                <a:latin typeface="+mn-lt"/>
              </a:rPr>
              <a:t>Ομιλία</a:t>
            </a:r>
            <a:r>
              <a:rPr lang="en-US" altLang="el-GR" sz="1600" b="1" dirty="0" smtClean="0">
                <a:latin typeface="+mn-lt"/>
              </a:rPr>
              <a:t>: </a:t>
            </a:r>
            <a:r>
              <a:rPr lang="el-GR" altLang="el-GR" sz="1600" b="1" dirty="0" err="1" smtClean="0">
                <a:latin typeface="+mn-lt"/>
              </a:rPr>
              <a:t>Μικρο</a:t>
            </a:r>
            <a:r>
              <a:rPr lang="el-GR" altLang="el-GR" sz="1600" b="1" dirty="0" smtClean="0">
                <a:latin typeface="+mn-lt"/>
              </a:rPr>
              <a:t>-βιο-</a:t>
            </a:r>
            <a:r>
              <a:rPr lang="el-GR" altLang="el-GR" sz="1600" b="1" dirty="0" err="1" smtClean="0">
                <a:latin typeface="+mn-lt"/>
              </a:rPr>
              <a:t>ρομπότ</a:t>
            </a:r>
            <a:r>
              <a:rPr lang="el-GR" altLang="el-GR" sz="1600" b="1" dirty="0" smtClean="0">
                <a:latin typeface="+mn-lt"/>
              </a:rPr>
              <a:t> για την προώθηση της υγείας</a:t>
            </a:r>
            <a:endParaRPr lang="en-US" sz="1600" b="1" dirty="0" smtClean="0">
              <a:latin typeface="+mn-lt"/>
            </a:endParaRPr>
          </a:p>
          <a:p>
            <a:pPr eaLnBrk="1" hangingPunct="1"/>
            <a:endParaRPr lang="en-US" altLang="el-GR" sz="1600" dirty="0">
              <a:latin typeface="+mn-lt"/>
            </a:endParaRPr>
          </a:p>
          <a:p>
            <a:pPr eaLnBrk="1" hangingPunct="1"/>
            <a:r>
              <a:rPr lang="el-GR" altLang="el-GR" sz="2000" dirty="0" smtClean="0">
                <a:latin typeface="+mn-lt"/>
              </a:rPr>
              <a:t>Επιβεβαιωμένος ομιλητής</a:t>
            </a:r>
            <a:endParaRPr lang="en-US" altLang="el-GR" sz="2000" dirty="0">
              <a:latin typeface="+mn-lt"/>
            </a:endParaRPr>
          </a:p>
          <a:p>
            <a:pPr eaLnBrk="1" hangingPunct="1"/>
            <a:endParaRPr lang="en-US" altLang="el-GR" sz="1600" dirty="0">
              <a:latin typeface="+mn-lt"/>
            </a:endParaRPr>
          </a:p>
        </p:txBody>
      </p:sp>
      <p:sp>
        <p:nvSpPr>
          <p:cNvPr id="28" name="Title 1"/>
          <p:cNvSpPr txBox="1">
            <a:spLocks/>
          </p:cNvSpPr>
          <p:nvPr/>
        </p:nvSpPr>
        <p:spPr>
          <a:xfrm>
            <a:off x="1432824" y="2232741"/>
            <a:ext cx="4429125" cy="611188"/>
          </a:xfrm>
          <a:prstGeom prst="rect">
            <a:avLst/>
          </a:prstGeom>
        </p:spPr>
        <p:txBody>
          <a:bodyPr/>
          <a:lstStyle/>
          <a:p>
            <a:pPr algn="ctr" eaLnBrk="0" hangingPunct="0">
              <a:defRPr/>
            </a:pPr>
            <a:r>
              <a:rPr lang="en-US" sz="2800" b="1" kern="0" dirty="0" smtClean="0">
                <a:solidFill>
                  <a:schemeClr val="bg1">
                    <a:lumMod val="50000"/>
                  </a:schemeClr>
                </a:solidFill>
                <a:ea typeface="Verdana" pitchFamily="34" charset="0"/>
                <a:cs typeface="Arial" pitchFamily="34" charset="0"/>
              </a:rPr>
              <a:t>Oliver Schmidt</a:t>
            </a:r>
            <a:endParaRPr lang="el-GR" sz="2800" b="1" kern="0" dirty="0">
              <a:solidFill>
                <a:schemeClr val="bg1">
                  <a:lumMod val="50000"/>
                </a:schemeClr>
              </a:solidFill>
              <a:ea typeface="Verdana" pitchFamily="34" charset="0"/>
              <a:cs typeface="Arial" pitchFamily="34" charset="0"/>
            </a:endParaRPr>
          </a:p>
        </p:txBody>
      </p:sp>
      <p:pic>
        <p:nvPicPr>
          <p:cNvPr id="2" name="Εικόνα 1"/>
          <p:cNvPicPr>
            <a:picLocks noChangeAspect="1"/>
          </p:cNvPicPr>
          <p:nvPr/>
        </p:nvPicPr>
        <p:blipFill>
          <a:blip r:embed="rId3" cstate="print"/>
          <a:stretch>
            <a:fillRect/>
          </a:stretch>
        </p:blipFill>
        <p:spPr>
          <a:xfrm>
            <a:off x="0" y="0"/>
            <a:ext cx="2365453" cy="2304488"/>
          </a:xfrm>
          <a:prstGeom prst="rect">
            <a:avLst/>
          </a:prstGeom>
        </p:spPr>
      </p:pic>
      <p:pic>
        <p:nvPicPr>
          <p:cNvPr id="22530" name="Picture 2" descr="https://www.ifw-dresden.de/typo3temp/pics/e2279fe8d8.jpg"/>
          <p:cNvPicPr>
            <a:picLocks noChangeAspect="1" noChangeArrowheads="1"/>
          </p:cNvPicPr>
          <p:nvPr/>
        </p:nvPicPr>
        <p:blipFill>
          <a:blip r:embed="rId4" cstate="print"/>
          <a:srcRect/>
          <a:stretch>
            <a:fillRect/>
          </a:stretch>
        </p:blipFill>
        <p:spPr bwMode="auto">
          <a:xfrm>
            <a:off x="2519397" y="2751778"/>
            <a:ext cx="2169336" cy="3210617"/>
          </a:xfrm>
          <a:prstGeom prst="rect">
            <a:avLst/>
          </a:prstGeom>
          <a:noFill/>
        </p:spPr>
      </p:pic>
    </p:spTree>
    <p:extLst>
      <p:ext uri="{BB962C8B-B14F-4D97-AF65-F5344CB8AC3E}">
        <p14:creationId xmlns:p14="http://schemas.microsoft.com/office/powerpoint/2010/main" val="3830635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14" name="Rectangle 9"/>
          <p:cNvSpPr>
            <a:spLocks noChangeArrowheads="1"/>
          </p:cNvSpPr>
          <p:nvPr/>
        </p:nvSpPr>
        <p:spPr bwMode="auto">
          <a:xfrm>
            <a:off x="4723949" y="2786246"/>
            <a:ext cx="58674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600" b="1" dirty="0" smtClean="0">
                <a:latin typeface="+mn-lt"/>
              </a:rPr>
              <a:t>Καθηγητής Ογκολογίας</a:t>
            </a:r>
            <a:r>
              <a:rPr lang="en-US" altLang="el-GR" sz="1600" b="1" dirty="0" smtClean="0">
                <a:latin typeface="+mn-lt"/>
              </a:rPr>
              <a:t>, </a:t>
            </a:r>
            <a:r>
              <a:rPr lang="el-GR" altLang="el-GR" sz="1600" b="1" dirty="0" smtClean="0">
                <a:latin typeface="+mn-lt"/>
              </a:rPr>
              <a:t>Κέντρο </a:t>
            </a:r>
            <a:r>
              <a:rPr lang="en-US" altLang="el-GR" sz="1600" b="1" dirty="0" smtClean="0">
                <a:latin typeface="+mn-lt"/>
              </a:rPr>
              <a:t>Johns Hopkins</a:t>
            </a:r>
            <a:endParaRPr lang="en-US" altLang="el-GR" sz="1600" dirty="0" smtClean="0">
              <a:latin typeface="+mn-lt"/>
            </a:endParaRPr>
          </a:p>
          <a:p>
            <a:pPr eaLnBrk="1" hangingPunct="1"/>
            <a:endParaRPr lang="en-US" altLang="el-GR" sz="1600" dirty="0">
              <a:latin typeface="+mn-lt"/>
            </a:endParaRPr>
          </a:p>
          <a:p>
            <a:pPr eaLnBrk="1" hangingPunct="1"/>
            <a:r>
              <a:rPr lang="el-GR" altLang="el-GR" sz="1600" dirty="0" smtClean="0">
                <a:latin typeface="+mn-lt"/>
              </a:rPr>
              <a:t>Ανακάλυψε  τη γενετική βάση της προδιάθεσης του κληρονομικού, </a:t>
            </a:r>
            <a:r>
              <a:rPr lang="el-GR" altLang="el-GR" sz="1600" dirty="0" err="1" smtClean="0">
                <a:latin typeface="+mn-lt"/>
              </a:rPr>
              <a:t>μή</a:t>
            </a:r>
            <a:r>
              <a:rPr lang="el-GR" altLang="el-GR" sz="1600" dirty="0" smtClean="0">
                <a:latin typeface="+mn-lt"/>
              </a:rPr>
              <a:t> </a:t>
            </a:r>
            <a:r>
              <a:rPr lang="el-GR" altLang="el-GR" sz="1600" dirty="0" err="1" smtClean="0">
                <a:latin typeface="+mn-lt"/>
              </a:rPr>
              <a:t>πολυποδικού</a:t>
            </a:r>
            <a:r>
              <a:rPr lang="el-GR" altLang="el-GR" sz="1600" dirty="0" smtClean="0">
                <a:latin typeface="+mn-lt"/>
              </a:rPr>
              <a:t>, καρκίνου του παχέος εντέρου</a:t>
            </a:r>
          </a:p>
          <a:p>
            <a:pPr eaLnBrk="1" hangingPunct="1"/>
            <a:endParaRPr lang="el-GR" altLang="el-GR" sz="1600" dirty="0" smtClean="0">
              <a:latin typeface="+mn-lt"/>
            </a:endParaRPr>
          </a:p>
          <a:p>
            <a:pPr eaLnBrk="1" hangingPunct="1"/>
            <a:r>
              <a:rPr lang="el-GR" altLang="el-GR" sz="1600" b="1" dirty="0" smtClean="0">
                <a:latin typeface="+mn-lt"/>
              </a:rPr>
              <a:t>Επιστημονικός Διευθυντής</a:t>
            </a:r>
            <a:r>
              <a:rPr lang="el-GR" altLang="el-GR" sz="1600" dirty="0" smtClean="0">
                <a:latin typeface="+mn-lt"/>
              </a:rPr>
              <a:t> της </a:t>
            </a:r>
            <a:r>
              <a:rPr lang="en-US" altLang="el-GR" sz="1600" dirty="0" smtClean="0">
                <a:latin typeface="+mn-lt"/>
              </a:rPr>
              <a:t>GMP Genetics </a:t>
            </a:r>
            <a:r>
              <a:rPr lang="el-GR" altLang="el-GR" sz="1600" dirty="0" smtClean="0">
                <a:latin typeface="+mn-lt"/>
              </a:rPr>
              <a:t>όπου ανέπτυξε εφαρμογές  για τη γενετική διάγνωση</a:t>
            </a:r>
            <a:endParaRPr lang="en-US" altLang="el-GR" sz="1600" dirty="0" smtClean="0">
              <a:latin typeface="+mn-lt"/>
            </a:endParaRPr>
          </a:p>
          <a:p>
            <a:pPr eaLnBrk="1" hangingPunct="1"/>
            <a:endParaRPr lang="en-US" altLang="el-GR" sz="1600" dirty="0" smtClean="0">
              <a:latin typeface="+mn-lt"/>
            </a:endParaRPr>
          </a:p>
          <a:p>
            <a:pPr eaLnBrk="1" hangingPunct="1"/>
            <a:r>
              <a:rPr lang="el-GR" sz="1600" b="1" dirty="0" smtClean="0">
                <a:latin typeface="+mn-lt"/>
              </a:rPr>
              <a:t>Διευθυντής </a:t>
            </a:r>
            <a:r>
              <a:rPr lang="el-GR" sz="1600" dirty="0" smtClean="0">
                <a:latin typeface="+mn-lt"/>
              </a:rPr>
              <a:t>Μεταγραφικής Γενετικής στο  Κέντρο </a:t>
            </a:r>
            <a:r>
              <a:rPr lang="en-US" sz="1600" dirty="0" smtClean="0">
                <a:latin typeface="+mn-lt"/>
              </a:rPr>
              <a:t>Ludwig</a:t>
            </a:r>
            <a:r>
              <a:rPr lang="el-GR" sz="1600" dirty="0" smtClean="0">
                <a:latin typeface="+mn-lt"/>
              </a:rPr>
              <a:t> για τη Γενετική και τη Θεραπεία του Καρκίνου</a:t>
            </a:r>
          </a:p>
          <a:p>
            <a:pPr eaLnBrk="1" hangingPunct="1"/>
            <a:endParaRPr lang="en-US" altLang="el-GR" sz="1600" b="1" dirty="0" smtClean="0">
              <a:latin typeface="+mn-lt"/>
            </a:endParaRPr>
          </a:p>
          <a:p>
            <a:pPr eaLnBrk="1" hangingPunct="1"/>
            <a:r>
              <a:rPr lang="el-GR" altLang="el-GR" sz="1600" b="1" dirty="0" smtClean="0">
                <a:latin typeface="+mn-lt"/>
              </a:rPr>
              <a:t>Ομιλία</a:t>
            </a:r>
            <a:r>
              <a:rPr lang="en-US" altLang="el-GR" sz="1600" b="1" dirty="0" smtClean="0">
                <a:latin typeface="+mn-lt"/>
              </a:rPr>
              <a:t>: </a:t>
            </a:r>
            <a:r>
              <a:rPr lang="el-GR" sz="1600" b="1" dirty="0" smtClean="0">
                <a:latin typeface="+mn-lt"/>
              </a:rPr>
              <a:t>Η γενετική βάση του καρκίνου</a:t>
            </a:r>
            <a:endParaRPr lang="en-US" sz="1600" b="1" dirty="0" smtClean="0">
              <a:latin typeface="+mn-lt"/>
            </a:endParaRPr>
          </a:p>
          <a:p>
            <a:pPr eaLnBrk="1" hangingPunct="1"/>
            <a:endParaRPr lang="en-US" altLang="el-GR" sz="1600" dirty="0">
              <a:latin typeface="+mn-lt"/>
            </a:endParaRPr>
          </a:p>
          <a:p>
            <a:pPr eaLnBrk="1" hangingPunct="1"/>
            <a:r>
              <a:rPr lang="el-GR" altLang="el-GR" sz="2000" dirty="0" smtClean="0">
                <a:latin typeface="+mn-lt"/>
              </a:rPr>
              <a:t>Επιβεβαιωμένος ομιλητής</a:t>
            </a:r>
            <a:endParaRPr lang="en-US" altLang="el-GR" sz="2000" dirty="0">
              <a:latin typeface="+mn-lt"/>
            </a:endParaRPr>
          </a:p>
          <a:p>
            <a:pPr eaLnBrk="1" hangingPunct="1"/>
            <a:endParaRPr lang="en-US" altLang="el-GR" sz="1600" dirty="0">
              <a:latin typeface="+mn-lt"/>
            </a:endParaRPr>
          </a:p>
        </p:txBody>
      </p:sp>
      <p:sp>
        <p:nvSpPr>
          <p:cNvPr id="28" name="Title 1"/>
          <p:cNvSpPr txBox="1">
            <a:spLocks/>
          </p:cNvSpPr>
          <p:nvPr/>
        </p:nvSpPr>
        <p:spPr>
          <a:xfrm>
            <a:off x="1432824" y="2232741"/>
            <a:ext cx="4429125" cy="611188"/>
          </a:xfrm>
          <a:prstGeom prst="rect">
            <a:avLst/>
          </a:prstGeom>
        </p:spPr>
        <p:txBody>
          <a:bodyPr/>
          <a:lstStyle/>
          <a:p>
            <a:pPr algn="ctr" eaLnBrk="0" hangingPunct="0">
              <a:defRPr/>
            </a:pPr>
            <a:r>
              <a:rPr lang="el-GR" sz="2800" b="1" kern="0" dirty="0" smtClean="0">
                <a:solidFill>
                  <a:schemeClr val="bg1">
                    <a:lumMod val="50000"/>
                  </a:schemeClr>
                </a:solidFill>
                <a:ea typeface="Verdana" pitchFamily="34" charset="0"/>
                <a:cs typeface="Arial" pitchFamily="34" charset="0"/>
              </a:rPr>
              <a:t>Νικόλαος Παπαδόπουλος</a:t>
            </a:r>
            <a:endParaRPr lang="el-GR" sz="2800" b="1" kern="0" dirty="0">
              <a:solidFill>
                <a:schemeClr val="bg1">
                  <a:lumMod val="50000"/>
                </a:schemeClr>
              </a:solidFill>
              <a:ea typeface="Verdana" pitchFamily="34" charset="0"/>
              <a:cs typeface="Arial" pitchFamily="34" charset="0"/>
            </a:endParaRPr>
          </a:p>
        </p:txBody>
      </p:sp>
      <p:pic>
        <p:nvPicPr>
          <p:cNvPr id="2" name="Εικόνα 1"/>
          <p:cNvPicPr>
            <a:picLocks noChangeAspect="1"/>
          </p:cNvPicPr>
          <p:nvPr/>
        </p:nvPicPr>
        <p:blipFill>
          <a:blip r:embed="rId3" cstate="print"/>
          <a:stretch>
            <a:fillRect/>
          </a:stretch>
        </p:blipFill>
        <p:spPr>
          <a:xfrm>
            <a:off x="0" y="0"/>
            <a:ext cx="2365453" cy="2304488"/>
          </a:xfrm>
          <a:prstGeom prst="rect">
            <a:avLst/>
          </a:prstGeom>
        </p:spPr>
      </p:pic>
      <p:pic>
        <p:nvPicPr>
          <p:cNvPr id="23556" name="Picture 4" descr="http://www.ellines.com/wp-content/uploads/2013/05/NickPapadopoulos.jpg"/>
          <p:cNvPicPr>
            <a:picLocks noChangeAspect="1" noChangeArrowheads="1"/>
          </p:cNvPicPr>
          <p:nvPr/>
        </p:nvPicPr>
        <p:blipFill>
          <a:blip r:embed="rId4" cstate="print"/>
          <a:srcRect/>
          <a:stretch>
            <a:fillRect/>
          </a:stretch>
        </p:blipFill>
        <p:spPr bwMode="auto">
          <a:xfrm>
            <a:off x="2412392" y="2801397"/>
            <a:ext cx="2143125" cy="3000376"/>
          </a:xfrm>
          <a:prstGeom prst="rect">
            <a:avLst/>
          </a:prstGeom>
          <a:noFill/>
        </p:spPr>
      </p:pic>
    </p:spTree>
    <p:extLst>
      <p:ext uri="{BB962C8B-B14F-4D97-AF65-F5344CB8AC3E}">
        <p14:creationId xmlns:p14="http://schemas.microsoft.com/office/powerpoint/2010/main" val="3830635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13" name="Rectangle 9"/>
          <p:cNvSpPr>
            <a:spLocks noChangeArrowheads="1"/>
          </p:cNvSpPr>
          <p:nvPr/>
        </p:nvSpPr>
        <p:spPr bwMode="auto">
          <a:xfrm>
            <a:off x="4223114" y="2731228"/>
            <a:ext cx="725260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lnSpc>
                <a:spcPct val="90000"/>
              </a:lnSpc>
              <a:spcBef>
                <a:spcPct val="20000"/>
              </a:spcBef>
            </a:pPr>
            <a:r>
              <a:rPr lang="el-GR" altLang="el-GR" sz="1600" dirty="0" smtClean="0">
                <a:latin typeface="+mn-lt"/>
              </a:rPr>
              <a:t>Μεταδιδακτορικός </a:t>
            </a:r>
            <a:r>
              <a:rPr lang="el-GR" altLang="el-GR" sz="1600" b="1" dirty="0" smtClean="0">
                <a:latin typeface="+mn-lt"/>
              </a:rPr>
              <a:t>Ερευνητικός Συνεργάτης</a:t>
            </a:r>
            <a:r>
              <a:rPr lang="en-US" altLang="el-GR" sz="1600" dirty="0" smtClean="0">
                <a:latin typeface="+mn-lt"/>
              </a:rPr>
              <a:t>, </a:t>
            </a:r>
            <a:r>
              <a:rPr lang="el-GR" altLang="el-GR" sz="1600" dirty="0" smtClean="0">
                <a:latin typeface="+mn-lt"/>
              </a:rPr>
              <a:t>Τμήμα Βιολογικών Επιστημών, Πανεπιστήμιο Κύπρου</a:t>
            </a:r>
            <a:r>
              <a:rPr lang="en-US" altLang="el-GR" sz="1600" dirty="0" smtClean="0">
                <a:latin typeface="+mn-lt"/>
              </a:rPr>
              <a:t> </a:t>
            </a:r>
            <a:endParaRPr lang="el-GR" altLang="el-GR" sz="1600" dirty="0">
              <a:latin typeface="+mn-lt"/>
            </a:endParaRPr>
          </a:p>
          <a:p>
            <a:pPr defTabSz="457200" eaLnBrk="1" hangingPunct="1">
              <a:lnSpc>
                <a:spcPct val="90000"/>
              </a:lnSpc>
              <a:spcBef>
                <a:spcPct val="20000"/>
              </a:spcBef>
            </a:pPr>
            <a:endParaRPr lang="el-GR" altLang="el-GR" sz="1600" dirty="0">
              <a:latin typeface="+mn-lt"/>
            </a:endParaRPr>
          </a:p>
          <a:p>
            <a:pPr defTabSz="457200" eaLnBrk="1" hangingPunct="1">
              <a:lnSpc>
                <a:spcPct val="90000"/>
              </a:lnSpc>
              <a:spcBef>
                <a:spcPct val="20000"/>
              </a:spcBef>
            </a:pPr>
            <a:r>
              <a:rPr lang="el-GR" altLang="el-GR" sz="1600" dirty="0" smtClean="0">
                <a:latin typeface="+mn-lt"/>
              </a:rPr>
              <a:t>Διδακτορικό στη Μοριακή Βιολογία, Πανεπιστήμιο της Οξφόρδης, Ηνωμένο Βασίλειο</a:t>
            </a:r>
            <a:endParaRPr lang="en-US" altLang="el-GR" sz="1600" dirty="0" smtClean="0">
              <a:latin typeface="+mn-lt"/>
            </a:endParaRPr>
          </a:p>
          <a:p>
            <a:pPr defTabSz="457200" eaLnBrk="1" hangingPunct="1">
              <a:lnSpc>
                <a:spcPct val="90000"/>
              </a:lnSpc>
              <a:spcBef>
                <a:spcPct val="20000"/>
              </a:spcBef>
            </a:pPr>
            <a:endParaRPr lang="en-US" altLang="el-GR" sz="1600" dirty="0" smtClean="0">
              <a:latin typeface="+mn-lt"/>
            </a:endParaRPr>
          </a:p>
          <a:p>
            <a:pPr defTabSz="457200" eaLnBrk="1" hangingPunct="1">
              <a:lnSpc>
                <a:spcPct val="90000"/>
              </a:lnSpc>
              <a:spcBef>
                <a:spcPct val="20000"/>
              </a:spcBef>
            </a:pPr>
            <a:r>
              <a:rPr lang="el-GR" altLang="el-GR" sz="1600" dirty="0" smtClean="0">
                <a:latin typeface="+mn-lt"/>
              </a:rPr>
              <a:t>Ερευνητικά ενδιαφέροντα</a:t>
            </a:r>
            <a:r>
              <a:rPr lang="en-US" altLang="el-GR" sz="1600" dirty="0" smtClean="0">
                <a:latin typeface="+mn-lt"/>
              </a:rPr>
              <a:t>: </a:t>
            </a:r>
            <a:r>
              <a:rPr lang="el-GR" altLang="el-GR" sz="1600" dirty="0" smtClean="0">
                <a:latin typeface="+mn-lt"/>
              </a:rPr>
              <a:t>γενετικές μεταλλάξεις στις κληρονομικές ασθένειες</a:t>
            </a:r>
          </a:p>
          <a:p>
            <a:pPr defTabSz="457200" eaLnBrk="1" hangingPunct="1">
              <a:lnSpc>
                <a:spcPct val="90000"/>
              </a:lnSpc>
              <a:spcBef>
                <a:spcPct val="20000"/>
              </a:spcBef>
            </a:pPr>
            <a:endParaRPr lang="en-US" altLang="el-GR" sz="1600" dirty="0" smtClean="0">
              <a:latin typeface="+mn-lt"/>
            </a:endParaRPr>
          </a:p>
          <a:p>
            <a:pPr defTabSz="457200" eaLnBrk="1" hangingPunct="1">
              <a:lnSpc>
                <a:spcPct val="90000"/>
              </a:lnSpc>
              <a:spcBef>
                <a:spcPct val="20000"/>
              </a:spcBef>
            </a:pPr>
            <a:r>
              <a:rPr lang="el-GR" altLang="el-GR" sz="1600" b="1" dirty="0" smtClean="0">
                <a:latin typeface="+mn-lt"/>
              </a:rPr>
              <a:t>Νικήτρια </a:t>
            </a:r>
            <a:r>
              <a:rPr lang="en-US" altLang="el-GR" sz="1600" b="1" dirty="0" smtClean="0">
                <a:latin typeface="+mn-lt"/>
              </a:rPr>
              <a:t>FAMELAB</a:t>
            </a:r>
            <a:r>
              <a:rPr lang="el-GR" altLang="el-GR" sz="1600" dirty="0" smtClean="0">
                <a:latin typeface="+mn-lt"/>
              </a:rPr>
              <a:t> ανάμεσα σε δεκαπέντε χώρες παγκοσμίως, 2011</a:t>
            </a:r>
            <a:endParaRPr lang="el-GR" altLang="el-GR" sz="1600" dirty="0">
              <a:latin typeface="+mn-lt"/>
            </a:endParaRPr>
          </a:p>
          <a:p>
            <a:pPr defTabSz="457200" eaLnBrk="1" hangingPunct="1">
              <a:lnSpc>
                <a:spcPct val="90000"/>
              </a:lnSpc>
              <a:spcBef>
                <a:spcPct val="20000"/>
              </a:spcBef>
            </a:pPr>
            <a:endParaRPr lang="el-GR" altLang="el-GR" sz="1600" dirty="0">
              <a:latin typeface="+mn-lt"/>
            </a:endParaRPr>
          </a:p>
          <a:p>
            <a:pPr defTabSz="457200" eaLnBrk="1" hangingPunct="1">
              <a:lnSpc>
                <a:spcPct val="90000"/>
              </a:lnSpc>
              <a:spcBef>
                <a:spcPct val="20000"/>
              </a:spcBef>
            </a:pPr>
            <a:r>
              <a:rPr lang="el-GR" altLang="el-GR" sz="1600" b="1" dirty="0" smtClean="0">
                <a:latin typeface="+mn-lt"/>
              </a:rPr>
              <a:t>Ομιλία</a:t>
            </a:r>
            <a:r>
              <a:rPr lang="en-US" altLang="el-GR" sz="1600" b="1" dirty="0" smtClean="0">
                <a:latin typeface="+mn-lt"/>
              </a:rPr>
              <a:t>: </a:t>
            </a:r>
            <a:r>
              <a:rPr lang="el-GR" altLang="el-GR" sz="1600" b="1" dirty="0" smtClean="0">
                <a:latin typeface="+mn-lt"/>
              </a:rPr>
              <a:t>Πειράματα σε ζώα – η θετική &amp; η αρνητική πλευρά</a:t>
            </a:r>
            <a:endParaRPr lang="en-US" altLang="el-GR" sz="1600" b="1" dirty="0">
              <a:latin typeface="+mn-lt"/>
            </a:endParaRPr>
          </a:p>
          <a:p>
            <a:pPr eaLnBrk="1" hangingPunct="1"/>
            <a:endParaRPr lang="en-US" altLang="el-GR" sz="2000" dirty="0">
              <a:latin typeface="+mn-lt"/>
            </a:endParaRPr>
          </a:p>
          <a:p>
            <a:pPr eaLnBrk="1" hangingPunct="1"/>
            <a:r>
              <a:rPr lang="el-GR" altLang="el-GR" sz="2000" dirty="0" smtClean="0">
                <a:latin typeface="+mn-lt"/>
              </a:rPr>
              <a:t>Επιβεβαιωμένη ομιλητής</a:t>
            </a:r>
            <a:endParaRPr lang="en-US" altLang="el-GR" sz="2000" dirty="0">
              <a:latin typeface="+mn-lt"/>
            </a:endParaRPr>
          </a:p>
          <a:p>
            <a:pPr eaLnBrk="1" hangingPunct="1"/>
            <a:endParaRPr lang="en-US" altLang="el-GR" sz="2000" dirty="0">
              <a:latin typeface="+mn-lt"/>
            </a:endParaRPr>
          </a:p>
        </p:txBody>
      </p:sp>
      <p:sp>
        <p:nvSpPr>
          <p:cNvPr id="15" name="Title 1"/>
          <p:cNvSpPr txBox="1">
            <a:spLocks/>
          </p:cNvSpPr>
          <p:nvPr/>
        </p:nvSpPr>
        <p:spPr>
          <a:xfrm>
            <a:off x="949952" y="2183259"/>
            <a:ext cx="4429125" cy="611188"/>
          </a:xfrm>
          <a:prstGeom prst="rect">
            <a:avLst/>
          </a:prstGeom>
        </p:spPr>
        <p:txBody>
          <a:bodyPr/>
          <a:lstStyle/>
          <a:p>
            <a:pPr algn="ctr" eaLnBrk="0" hangingPunct="0">
              <a:defRPr/>
            </a:pPr>
            <a:r>
              <a:rPr lang="el-GR" sz="2800" b="1" kern="0" dirty="0" err="1" smtClean="0">
                <a:solidFill>
                  <a:schemeClr val="bg1">
                    <a:lumMod val="50000"/>
                  </a:schemeClr>
                </a:solidFill>
                <a:ea typeface="Verdana" pitchFamily="34" charset="0"/>
                <a:cs typeface="Arial" pitchFamily="34" charset="0"/>
              </a:rPr>
              <a:t>Μυρτάνη</a:t>
            </a:r>
            <a:r>
              <a:rPr lang="el-GR" sz="2800" b="1" kern="0" dirty="0" smtClean="0">
                <a:solidFill>
                  <a:schemeClr val="bg1">
                    <a:lumMod val="50000"/>
                  </a:schemeClr>
                </a:solidFill>
                <a:ea typeface="Verdana" pitchFamily="34" charset="0"/>
                <a:cs typeface="Arial" pitchFamily="34" charset="0"/>
              </a:rPr>
              <a:t> </a:t>
            </a:r>
            <a:r>
              <a:rPr lang="el-GR" sz="2800" b="1" kern="0" dirty="0" err="1" smtClean="0">
                <a:solidFill>
                  <a:schemeClr val="bg1">
                    <a:lumMod val="50000"/>
                  </a:schemeClr>
                </a:solidFill>
                <a:ea typeface="Verdana" pitchFamily="34" charset="0"/>
                <a:cs typeface="Arial" pitchFamily="34" charset="0"/>
              </a:rPr>
              <a:t>Πιερή</a:t>
            </a:r>
            <a:endParaRPr lang="el-GR" sz="2800" b="1" kern="0" dirty="0">
              <a:solidFill>
                <a:schemeClr val="bg1">
                  <a:lumMod val="50000"/>
                </a:schemeClr>
              </a:solidFill>
              <a:ea typeface="Verdana" pitchFamily="34" charset="0"/>
              <a:cs typeface="Arial" pitchFamily="34" charset="0"/>
            </a:endParaRPr>
          </a:p>
        </p:txBody>
      </p:sp>
      <p:pic>
        <p:nvPicPr>
          <p:cNvPr id="2" name="Εικόνα 1"/>
          <p:cNvPicPr>
            <a:picLocks noChangeAspect="1"/>
          </p:cNvPicPr>
          <p:nvPr/>
        </p:nvPicPr>
        <p:blipFill>
          <a:blip r:embed="rId3" cstate="print"/>
          <a:stretch>
            <a:fillRect/>
          </a:stretch>
        </p:blipFill>
        <p:spPr>
          <a:xfrm>
            <a:off x="0" y="0"/>
            <a:ext cx="2365453" cy="2310584"/>
          </a:xfrm>
          <a:prstGeom prst="rect">
            <a:avLst/>
          </a:prstGeom>
        </p:spPr>
      </p:pic>
      <p:pic>
        <p:nvPicPr>
          <p:cNvPr id="58370" name="Picture 2" descr="C:\Users\Eleni\Desktop\MYRTANI 1.jpg"/>
          <p:cNvPicPr>
            <a:picLocks noChangeAspect="1" noChangeArrowheads="1"/>
          </p:cNvPicPr>
          <p:nvPr/>
        </p:nvPicPr>
        <p:blipFill>
          <a:blip r:embed="rId4" cstate="print"/>
          <a:srcRect/>
          <a:stretch>
            <a:fillRect/>
          </a:stretch>
        </p:blipFill>
        <p:spPr bwMode="auto">
          <a:xfrm>
            <a:off x="1809842" y="2821021"/>
            <a:ext cx="2437899" cy="2641057"/>
          </a:xfrm>
          <a:prstGeom prst="rect">
            <a:avLst/>
          </a:prstGeom>
          <a:noFill/>
        </p:spPr>
      </p:pic>
    </p:spTree>
    <p:extLst>
      <p:ext uri="{BB962C8B-B14F-4D97-AF65-F5344CB8AC3E}">
        <p14:creationId xmlns:p14="http://schemas.microsoft.com/office/powerpoint/2010/main" val="2268124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13" name="Rectangle 9"/>
          <p:cNvSpPr>
            <a:spLocks noChangeArrowheads="1"/>
          </p:cNvSpPr>
          <p:nvPr/>
        </p:nvSpPr>
        <p:spPr bwMode="auto">
          <a:xfrm>
            <a:off x="4785156" y="2563291"/>
            <a:ext cx="646196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lnSpc>
                <a:spcPct val="90000"/>
              </a:lnSpc>
              <a:spcBef>
                <a:spcPct val="20000"/>
              </a:spcBef>
            </a:pPr>
            <a:r>
              <a:rPr lang="el-GR" altLang="el-GR" sz="1600" dirty="0" smtClean="0">
                <a:latin typeface="+mn-lt"/>
              </a:rPr>
              <a:t>Εθελοντής στην κλινική </a:t>
            </a:r>
            <a:r>
              <a:rPr lang="en-US" altLang="el-GR" sz="1600" dirty="0" smtClean="0">
                <a:latin typeface="+mn-lt"/>
              </a:rPr>
              <a:t>STD</a:t>
            </a:r>
            <a:r>
              <a:rPr lang="el-GR" altLang="el-GR" sz="1600" dirty="0" smtClean="0">
                <a:latin typeface="+mn-lt"/>
              </a:rPr>
              <a:t>, η οποία εξυπηρετεί θύματα ανθρώπινης διακίνησης και πορνείας</a:t>
            </a:r>
            <a:endParaRPr lang="en-US" altLang="el-GR" sz="1600" dirty="0" smtClean="0">
              <a:latin typeface="+mn-lt"/>
            </a:endParaRPr>
          </a:p>
          <a:p>
            <a:pPr defTabSz="457200" eaLnBrk="1" hangingPunct="1">
              <a:lnSpc>
                <a:spcPct val="90000"/>
              </a:lnSpc>
              <a:spcBef>
                <a:spcPct val="20000"/>
              </a:spcBef>
            </a:pPr>
            <a:endParaRPr lang="el-GR" altLang="el-GR" sz="1600" dirty="0">
              <a:latin typeface="+mn-lt"/>
            </a:endParaRPr>
          </a:p>
          <a:p>
            <a:pPr defTabSz="457200" eaLnBrk="1" hangingPunct="1">
              <a:lnSpc>
                <a:spcPct val="90000"/>
              </a:lnSpc>
              <a:spcBef>
                <a:spcPct val="20000"/>
              </a:spcBef>
            </a:pPr>
            <a:r>
              <a:rPr lang="el-GR" sz="1600" dirty="0" smtClean="0">
                <a:latin typeface="+mn-lt"/>
              </a:rPr>
              <a:t>Διδακτορικό σε </a:t>
            </a:r>
            <a:r>
              <a:rPr lang="el-GR" sz="1600" b="1" dirty="0" smtClean="0">
                <a:latin typeface="+mn-lt"/>
              </a:rPr>
              <a:t>Σπουδές Φύλου</a:t>
            </a:r>
            <a:endParaRPr lang="en-US" sz="1600" b="1" dirty="0" smtClean="0">
              <a:latin typeface="+mn-lt"/>
            </a:endParaRPr>
          </a:p>
          <a:p>
            <a:pPr defTabSz="457200" eaLnBrk="1" hangingPunct="1">
              <a:lnSpc>
                <a:spcPct val="90000"/>
              </a:lnSpc>
              <a:spcBef>
                <a:spcPct val="20000"/>
              </a:spcBef>
            </a:pPr>
            <a:endParaRPr lang="en-US" altLang="el-GR" sz="1600" dirty="0" smtClean="0">
              <a:latin typeface="+mn-lt"/>
            </a:endParaRPr>
          </a:p>
          <a:p>
            <a:pPr defTabSz="457200" eaLnBrk="1" hangingPunct="1">
              <a:lnSpc>
                <a:spcPct val="90000"/>
              </a:lnSpc>
              <a:spcBef>
                <a:spcPct val="20000"/>
              </a:spcBef>
            </a:pPr>
            <a:r>
              <a:rPr lang="el-GR" altLang="el-GR" sz="1600" dirty="0" smtClean="0">
                <a:latin typeface="+mn-lt"/>
              </a:rPr>
              <a:t>Σεξουαλική αγωγή σε σχολεία, προώθηση της ισότητας των φύλων στις Αμυντικές Δυνάμεις του Ισραήλ και πρόληψη της σεξουαλικής παρενόχλησης σε οργανισμούς.</a:t>
            </a:r>
          </a:p>
          <a:p>
            <a:pPr defTabSz="457200" eaLnBrk="1" hangingPunct="1">
              <a:lnSpc>
                <a:spcPct val="90000"/>
              </a:lnSpc>
              <a:spcBef>
                <a:spcPct val="20000"/>
              </a:spcBef>
            </a:pPr>
            <a:endParaRPr lang="en-US" altLang="el-GR" sz="1600" dirty="0" smtClean="0">
              <a:latin typeface="+mn-lt"/>
            </a:endParaRPr>
          </a:p>
          <a:p>
            <a:pPr defTabSz="457200" eaLnBrk="1" hangingPunct="1">
              <a:lnSpc>
                <a:spcPct val="90000"/>
              </a:lnSpc>
              <a:spcBef>
                <a:spcPct val="20000"/>
              </a:spcBef>
            </a:pPr>
            <a:r>
              <a:rPr lang="el-GR" altLang="el-GR" sz="1600" b="1" dirty="0" smtClean="0">
                <a:latin typeface="+mn-lt"/>
              </a:rPr>
              <a:t>Ομιλητής </a:t>
            </a:r>
            <a:r>
              <a:rPr lang="en-US" altLang="el-GR" sz="1600" b="1" dirty="0" smtClean="0">
                <a:latin typeface="+mn-lt"/>
              </a:rPr>
              <a:t>TED X</a:t>
            </a:r>
            <a:r>
              <a:rPr lang="el-GR" altLang="el-GR" sz="1600" b="1" dirty="0" smtClean="0">
                <a:latin typeface="+mn-lt"/>
              </a:rPr>
              <a:t>:</a:t>
            </a:r>
            <a:r>
              <a:rPr lang="en-US" altLang="el-GR" sz="1600" b="1" dirty="0" smtClean="0">
                <a:latin typeface="+mn-lt"/>
              </a:rPr>
              <a:t> </a:t>
            </a:r>
            <a:r>
              <a:rPr lang="en-US" sz="1600" b="1" dirty="0" smtClean="0">
                <a:latin typeface="+mn-lt"/>
              </a:rPr>
              <a:t>3</a:t>
            </a:r>
            <a:r>
              <a:rPr lang="el-GR" sz="1600" b="1" dirty="0" smtClean="0">
                <a:latin typeface="+mn-lt"/>
              </a:rPr>
              <a:t>.</a:t>
            </a:r>
            <a:r>
              <a:rPr lang="en-US" sz="1600" b="1" dirty="0" smtClean="0">
                <a:latin typeface="+mn-lt"/>
              </a:rPr>
              <a:t>000</a:t>
            </a:r>
            <a:r>
              <a:rPr lang="el-GR" sz="1600" b="1" dirty="0" smtClean="0">
                <a:latin typeface="+mn-lt"/>
              </a:rPr>
              <a:t>.</a:t>
            </a:r>
            <a:r>
              <a:rPr lang="en-US" sz="1600" b="1" dirty="0" smtClean="0">
                <a:latin typeface="+mn-lt"/>
              </a:rPr>
              <a:t>000</a:t>
            </a:r>
            <a:r>
              <a:rPr lang="el-GR" sz="1600" b="1" dirty="0" smtClean="0">
                <a:latin typeface="+mn-lt"/>
              </a:rPr>
              <a:t> </a:t>
            </a:r>
            <a:r>
              <a:rPr lang="en-US" sz="1600" b="1" dirty="0" err="1" smtClean="0">
                <a:latin typeface="+mn-lt"/>
              </a:rPr>
              <a:t>Youtube</a:t>
            </a:r>
            <a:r>
              <a:rPr lang="en-US" sz="1600" b="1" dirty="0" smtClean="0">
                <a:latin typeface="+mn-lt"/>
              </a:rPr>
              <a:t> views</a:t>
            </a:r>
            <a:endParaRPr lang="en-US" altLang="el-GR" sz="1600" dirty="0" smtClean="0">
              <a:latin typeface="+mn-lt"/>
            </a:endParaRPr>
          </a:p>
          <a:p>
            <a:pPr defTabSz="457200" eaLnBrk="1" hangingPunct="1">
              <a:lnSpc>
                <a:spcPct val="90000"/>
              </a:lnSpc>
              <a:spcBef>
                <a:spcPct val="20000"/>
              </a:spcBef>
            </a:pPr>
            <a:endParaRPr lang="en-US" altLang="el-GR" sz="1600" dirty="0" smtClean="0">
              <a:latin typeface="+mn-lt"/>
            </a:endParaRPr>
          </a:p>
          <a:p>
            <a:pPr defTabSz="457200" eaLnBrk="1" hangingPunct="1">
              <a:lnSpc>
                <a:spcPct val="90000"/>
              </a:lnSpc>
              <a:spcBef>
                <a:spcPct val="20000"/>
              </a:spcBef>
            </a:pPr>
            <a:r>
              <a:rPr lang="el-GR" altLang="el-GR" sz="1600" b="1" dirty="0" smtClean="0">
                <a:latin typeface="+mn-lt"/>
              </a:rPr>
              <a:t>Ομιλία</a:t>
            </a:r>
            <a:r>
              <a:rPr lang="en-US" altLang="el-GR" sz="1600" b="1" dirty="0" smtClean="0">
                <a:latin typeface="+mn-lt"/>
              </a:rPr>
              <a:t>: </a:t>
            </a:r>
            <a:r>
              <a:rPr lang="el-GR" altLang="el-GR" sz="1600" b="1" dirty="0" smtClean="0">
                <a:latin typeface="+mn-lt"/>
              </a:rPr>
              <a:t>Θέματα ισότητας των φύλων και υγείας</a:t>
            </a:r>
          </a:p>
          <a:p>
            <a:pPr defTabSz="457200" eaLnBrk="1" hangingPunct="1">
              <a:lnSpc>
                <a:spcPct val="90000"/>
              </a:lnSpc>
              <a:spcBef>
                <a:spcPct val="20000"/>
              </a:spcBef>
            </a:pPr>
            <a:endParaRPr lang="en-US" altLang="el-GR" sz="1600" dirty="0">
              <a:latin typeface="+mn-lt"/>
            </a:endParaRPr>
          </a:p>
          <a:p>
            <a:pPr defTabSz="457200" eaLnBrk="1" hangingPunct="1">
              <a:lnSpc>
                <a:spcPct val="90000"/>
              </a:lnSpc>
              <a:spcBef>
                <a:spcPct val="20000"/>
              </a:spcBef>
            </a:pPr>
            <a:r>
              <a:rPr lang="el-GR" altLang="el-GR" sz="2000" dirty="0" smtClean="0">
                <a:latin typeface="+mn-lt"/>
              </a:rPr>
              <a:t>Επιβεβαιωμένος ομιλητής</a:t>
            </a:r>
            <a:endParaRPr lang="en-US" altLang="el-GR" sz="1600" dirty="0">
              <a:latin typeface="+mn-lt"/>
            </a:endParaRPr>
          </a:p>
        </p:txBody>
      </p:sp>
      <p:sp>
        <p:nvSpPr>
          <p:cNvPr id="15" name="Title 1"/>
          <p:cNvSpPr txBox="1">
            <a:spLocks/>
          </p:cNvSpPr>
          <p:nvPr/>
        </p:nvSpPr>
        <p:spPr>
          <a:xfrm>
            <a:off x="1374692" y="2198698"/>
            <a:ext cx="4429125" cy="611188"/>
          </a:xfrm>
          <a:prstGeom prst="rect">
            <a:avLst/>
          </a:prstGeom>
        </p:spPr>
        <p:txBody>
          <a:bodyPr/>
          <a:lstStyle/>
          <a:p>
            <a:pPr algn="ctr" eaLnBrk="0" hangingPunct="0">
              <a:defRPr/>
            </a:pPr>
            <a:r>
              <a:rPr lang="en-US" sz="2800" b="1" kern="0" dirty="0" smtClean="0">
                <a:solidFill>
                  <a:schemeClr val="bg1">
                    <a:lumMod val="50000"/>
                  </a:schemeClr>
                </a:solidFill>
                <a:ea typeface="Verdana" pitchFamily="34" charset="0"/>
                <a:cs typeface="Arial" pitchFamily="34" charset="0"/>
              </a:rPr>
              <a:t>Ran </a:t>
            </a:r>
            <a:r>
              <a:rPr lang="en-US" sz="2800" b="1" kern="0" dirty="0" err="1" smtClean="0">
                <a:solidFill>
                  <a:schemeClr val="bg1">
                    <a:lumMod val="50000"/>
                  </a:schemeClr>
                </a:solidFill>
                <a:ea typeface="Verdana" pitchFamily="34" charset="0"/>
                <a:cs typeface="Arial" pitchFamily="34" charset="0"/>
              </a:rPr>
              <a:t>Gavrieli</a:t>
            </a:r>
            <a:endParaRPr lang="en-US" sz="2800" b="1" kern="0" dirty="0" smtClean="0">
              <a:solidFill>
                <a:schemeClr val="bg1">
                  <a:lumMod val="50000"/>
                </a:schemeClr>
              </a:solidFill>
              <a:ea typeface="Verdana" pitchFamily="34" charset="0"/>
              <a:cs typeface="Arial" pitchFamily="34" charset="0"/>
            </a:endParaRPr>
          </a:p>
        </p:txBody>
      </p:sp>
      <p:pic>
        <p:nvPicPr>
          <p:cNvPr id="2" name="Εικόνα 1"/>
          <p:cNvPicPr>
            <a:picLocks noChangeAspect="1"/>
          </p:cNvPicPr>
          <p:nvPr/>
        </p:nvPicPr>
        <p:blipFill>
          <a:blip r:embed="rId3" cstate="print"/>
          <a:stretch>
            <a:fillRect/>
          </a:stretch>
        </p:blipFill>
        <p:spPr>
          <a:xfrm>
            <a:off x="-4003" y="8238"/>
            <a:ext cx="2361369" cy="2306595"/>
          </a:xfrm>
          <a:prstGeom prst="rect">
            <a:avLst/>
          </a:prstGeom>
        </p:spPr>
      </p:pic>
      <p:pic>
        <p:nvPicPr>
          <p:cNvPr id="17410" name="Picture 2" descr="C:\Users\Eleni\Desktop\Health_Forward\DSC01602.JPG"/>
          <p:cNvPicPr>
            <a:picLocks noChangeAspect="1" noChangeArrowheads="1"/>
          </p:cNvPicPr>
          <p:nvPr/>
        </p:nvPicPr>
        <p:blipFill>
          <a:blip r:embed="rId4" cstate="print"/>
          <a:srcRect/>
          <a:stretch>
            <a:fillRect/>
          </a:stretch>
        </p:blipFill>
        <p:spPr bwMode="auto">
          <a:xfrm>
            <a:off x="2420600" y="2762655"/>
            <a:ext cx="2257037" cy="3009561"/>
          </a:xfrm>
          <a:prstGeom prst="rect">
            <a:avLst/>
          </a:prstGeom>
          <a:noFill/>
        </p:spPr>
      </p:pic>
    </p:spTree>
    <p:extLst>
      <p:ext uri="{BB962C8B-B14F-4D97-AF65-F5344CB8AC3E}">
        <p14:creationId xmlns:p14="http://schemas.microsoft.com/office/powerpoint/2010/main" val="2294646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14" name="Rectangle 9"/>
          <p:cNvSpPr>
            <a:spLocks noChangeArrowheads="1"/>
          </p:cNvSpPr>
          <p:nvPr/>
        </p:nvSpPr>
        <p:spPr bwMode="auto">
          <a:xfrm>
            <a:off x="4723948" y="2745302"/>
            <a:ext cx="719373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600" dirty="0" smtClean="0">
                <a:latin typeface="+mn-lt"/>
              </a:rPr>
              <a:t>Μεταδιδακτορικός </a:t>
            </a:r>
            <a:r>
              <a:rPr lang="el-GR" altLang="el-GR" sz="1600" b="1" dirty="0" smtClean="0">
                <a:latin typeface="+mn-lt"/>
              </a:rPr>
              <a:t>Ερευνητικός Συνεργάτης</a:t>
            </a:r>
            <a:r>
              <a:rPr lang="en-US" altLang="el-GR" sz="1600" b="1" dirty="0" smtClean="0"/>
              <a:t>, </a:t>
            </a:r>
            <a:r>
              <a:rPr lang="el-GR" altLang="el-GR" sz="1600" dirty="0" smtClean="0">
                <a:latin typeface="+mn-lt"/>
              </a:rPr>
              <a:t>Ίδρυμα </a:t>
            </a:r>
            <a:r>
              <a:rPr lang="el-GR" altLang="el-GR" sz="1600" dirty="0" err="1" smtClean="0">
                <a:latin typeface="+mn-lt"/>
              </a:rPr>
              <a:t>Ιατροβιολογικών</a:t>
            </a:r>
            <a:r>
              <a:rPr lang="el-GR" altLang="el-GR" sz="1600" dirty="0" smtClean="0">
                <a:latin typeface="+mn-lt"/>
              </a:rPr>
              <a:t> Ερευνών της Ακαδημίας Αθηνών</a:t>
            </a:r>
            <a:endParaRPr lang="en-US" altLang="el-GR" sz="1600" dirty="0" smtClean="0">
              <a:latin typeface="+mn-lt"/>
            </a:endParaRPr>
          </a:p>
          <a:p>
            <a:pPr eaLnBrk="1" hangingPunct="1"/>
            <a:endParaRPr lang="en-US" altLang="el-GR" sz="1600" dirty="0" smtClean="0">
              <a:latin typeface="+mn-lt"/>
            </a:endParaRPr>
          </a:p>
          <a:p>
            <a:pPr eaLnBrk="1" hangingPunct="1"/>
            <a:r>
              <a:rPr lang="el-GR" altLang="el-GR" sz="1600" dirty="0" smtClean="0">
                <a:latin typeface="+mn-lt"/>
              </a:rPr>
              <a:t>Διδακτορικό στο Ευρωπαϊκό Εργαστήριο Μοριακής Βιολογίας  </a:t>
            </a:r>
            <a:r>
              <a:rPr lang="en-US" altLang="el-GR" sz="1600" dirty="0" smtClean="0">
                <a:latin typeface="+mn-lt"/>
              </a:rPr>
              <a:t>(EMBL),</a:t>
            </a:r>
            <a:r>
              <a:rPr lang="el-GR" altLang="el-GR" sz="1600" dirty="0" smtClean="0">
                <a:latin typeface="+mn-lt"/>
              </a:rPr>
              <a:t> Γερμανία</a:t>
            </a:r>
            <a:endParaRPr lang="en-US" altLang="el-GR" sz="1600" dirty="0" smtClean="0">
              <a:latin typeface="+mn-lt"/>
            </a:endParaRPr>
          </a:p>
          <a:p>
            <a:pPr eaLnBrk="1" hangingPunct="1"/>
            <a:endParaRPr lang="en-US" altLang="el-GR" sz="1600" b="1" dirty="0" smtClean="0">
              <a:latin typeface="+mn-lt"/>
            </a:endParaRPr>
          </a:p>
          <a:p>
            <a:pPr eaLnBrk="1" hangingPunct="1"/>
            <a:r>
              <a:rPr lang="el-GR" altLang="el-GR" sz="1600" b="1" dirty="0" smtClean="0">
                <a:latin typeface="+mn-lt"/>
              </a:rPr>
              <a:t>Ιδρυτής </a:t>
            </a:r>
            <a:r>
              <a:rPr lang="el-GR" altLang="el-GR" sz="1600" dirty="0" smtClean="0">
                <a:latin typeface="+mn-lt"/>
              </a:rPr>
              <a:t>της</a:t>
            </a:r>
            <a:r>
              <a:rPr lang="en-US" altLang="el-GR" sz="1600" dirty="0" smtClean="0">
                <a:latin typeface="+mn-lt"/>
              </a:rPr>
              <a:t> </a:t>
            </a:r>
            <a:r>
              <a:rPr lang="el-GR" altLang="el-GR" sz="1600" dirty="0" smtClean="0">
                <a:latin typeface="+mn-lt"/>
              </a:rPr>
              <a:t>ομάδας </a:t>
            </a:r>
            <a:r>
              <a:rPr lang="en-US" altLang="el-GR" sz="1600" dirty="0" err="1" smtClean="0">
                <a:latin typeface="+mn-lt"/>
              </a:rPr>
              <a:t>MirOculus</a:t>
            </a:r>
            <a:r>
              <a:rPr lang="en-US" altLang="el-GR" sz="1600" dirty="0" smtClean="0">
                <a:latin typeface="+mn-lt"/>
              </a:rPr>
              <a:t>, </a:t>
            </a:r>
            <a:r>
              <a:rPr lang="en-US" altLang="el-GR" sz="1600" dirty="0" err="1" smtClean="0">
                <a:latin typeface="+mn-lt"/>
              </a:rPr>
              <a:t>microRNAs</a:t>
            </a:r>
            <a:r>
              <a:rPr lang="en-US" altLang="el-GR" sz="1600" dirty="0" smtClean="0">
                <a:latin typeface="+mn-lt"/>
              </a:rPr>
              <a:t> </a:t>
            </a:r>
            <a:r>
              <a:rPr lang="el-GR" altLang="el-GR" sz="1600" dirty="0" smtClean="0">
                <a:latin typeface="+mn-lt"/>
              </a:rPr>
              <a:t>για θεραπείες του καρκίνου</a:t>
            </a:r>
            <a:endParaRPr lang="en-US" altLang="el-GR" sz="1600" dirty="0" smtClean="0">
              <a:latin typeface="+mn-lt"/>
            </a:endParaRPr>
          </a:p>
          <a:p>
            <a:pPr eaLnBrk="1" hangingPunct="1"/>
            <a:endParaRPr lang="en-US" altLang="el-GR" sz="1600" dirty="0" smtClean="0">
              <a:latin typeface="+mn-lt"/>
            </a:endParaRPr>
          </a:p>
          <a:p>
            <a:pPr eaLnBrk="1" hangingPunct="1"/>
            <a:r>
              <a:rPr lang="el-GR" altLang="el-GR" sz="1600" dirty="0" smtClean="0">
                <a:latin typeface="+mn-lt"/>
              </a:rPr>
              <a:t>Επιλεγμένη από το Πανεπιστήμιο </a:t>
            </a:r>
            <a:r>
              <a:rPr lang="en-US" altLang="el-GR" sz="1600" dirty="0" smtClean="0">
                <a:latin typeface="+mn-lt"/>
              </a:rPr>
              <a:t>Singularity</a:t>
            </a:r>
            <a:r>
              <a:rPr lang="el-GR" altLang="el-GR" sz="1600" dirty="0" smtClean="0">
                <a:latin typeface="+mn-lt"/>
              </a:rPr>
              <a:t> ανάμεσα σε περισσότερες από 36 χώρες </a:t>
            </a:r>
          </a:p>
          <a:p>
            <a:pPr eaLnBrk="1" hangingPunct="1"/>
            <a:endParaRPr lang="en-US" altLang="el-GR" sz="1600" b="1" dirty="0" smtClean="0">
              <a:latin typeface="+mn-lt"/>
            </a:endParaRPr>
          </a:p>
          <a:p>
            <a:pPr eaLnBrk="1" hangingPunct="1"/>
            <a:r>
              <a:rPr lang="el-GR" altLang="el-GR" sz="1600" dirty="0" smtClean="0">
                <a:latin typeface="+mn-lt"/>
              </a:rPr>
              <a:t>Νικήτρια </a:t>
            </a:r>
            <a:r>
              <a:rPr lang="en-US" altLang="el-GR" sz="1600" dirty="0" smtClean="0">
                <a:latin typeface="+mn-lt"/>
              </a:rPr>
              <a:t>SFEE Innovation Project</a:t>
            </a:r>
            <a:endParaRPr lang="en-US" altLang="el-GR" sz="1600" b="1" dirty="0">
              <a:latin typeface="+mn-lt"/>
            </a:endParaRPr>
          </a:p>
          <a:p>
            <a:pPr eaLnBrk="1" hangingPunct="1"/>
            <a:endParaRPr lang="en-US" altLang="el-GR" sz="1600" dirty="0">
              <a:latin typeface="+mn-lt"/>
            </a:endParaRPr>
          </a:p>
          <a:p>
            <a:pPr lvl="0" eaLnBrk="1" fontAlgn="base" hangingPunct="1">
              <a:spcBef>
                <a:spcPct val="0"/>
              </a:spcBef>
              <a:spcAft>
                <a:spcPct val="0"/>
              </a:spcAft>
            </a:pPr>
            <a:r>
              <a:rPr lang="el-GR" altLang="el-GR" sz="1600" b="1" dirty="0" smtClean="0">
                <a:latin typeface="+mn-lt"/>
              </a:rPr>
              <a:t>Ομιλία</a:t>
            </a:r>
            <a:r>
              <a:rPr lang="en-US" altLang="el-GR" sz="1600" b="1" dirty="0" smtClean="0">
                <a:latin typeface="+mn-lt"/>
              </a:rPr>
              <a:t>: </a:t>
            </a:r>
            <a:r>
              <a:rPr lang="el-GR" altLang="el-GR" sz="1600" b="1" dirty="0" smtClean="0">
                <a:solidFill>
                  <a:prstClr val="black"/>
                </a:solidFill>
                <a:latin typeface="+mn-lt"/>
              </a:rPr>
              <a:t>Έγκαιρη διάγνωση του καρκίνου</a:t>
            </a:r>
            <a:endParaRPr lang="en-US" sz="1600" b="1" dirty="0" smtClean="0">
              <a:solidFill>
                <a:prstClr val="black"/>
              </a:solidFill>
              <a:latin typeface="+mn-lt"/>
            </a:endParaRPr>
          </a:p>
          <a:p>
            <a:pPr eaLnBrk="1" hangingPunct="1"/>
            <a:endParaRPr lang="en-US" altLang="el-GR" sz="1600" dirty="0">
              <a:latin typeface="+mn-lt"/>
            </a:endParaRPr>
          </a:p>
          <a:p>
            <a:pPr eaLnBrk="1" hangingPunct="1"/>
            <a:r>
              <a:rPr lang="el-GR" altLang="el-GR" sz="2000" dirty="0" smtClean="0">
                <a:latin typeface="+mn-lt"/>
              </a:rPr>
              <a:t>Επιβεβαιωμένη ομιλητής</a:t>
            </a:r>
            <a:endParaRPr lang="en-US" altLang="el-GR" sz="2000" dirty="0">
              <a:latin typeface="+mn-lt"/>
            </a:endParaRPr>
          </a:p>
          <a:p>
            <a:pPr eaLnBrk="1" hangingPunct="1"/>
            <a:endParaRPr lang="en-US" altLang="el-GR" sz="2000" dirty="0">
              <a:latin typeface="+mn-lt"/>
            </a:endParaRPr>
          </a:p>
        </p:txBody>
      </p:sp>
      <p:sp>
        <p:nvSpPr>
          <p:cNvPr id="28" name="Title 1"/>
          <p:cNvSpPr txBox="1">
            <a:spLocks/>
          </p:cNvSpPr>
          <p:nvPr/>
        </p:nvSpPr>
        <p:spPr>
          <a:xfrm>
            <a:off x="1432824" y="2232741"/>
            <a:ext cx="4429125" cy="611188"/>
          </a:xfrm>
          <a:prstGeom prst="rect">
            <a:avLst/>
          </a:prstGeom>
        </p:spPr>
        <p:txBody>
          <a:bodyPr/>
          <a:lstStyle/>
          <a:p>
            <a:pPr algn="ctr" eaLnBrk="0" hangingPunct="0">
              <a:defRPr/>
            </a:pPr>
            <a:r>
              <a:rPr lang="el-GR" sz="2800" b="1" kern="0" dirty="0" err="1" smtClean="0">
                <a:solidFill>
                  <a:schemeClr val="bg1">
                    <a:lumMod val="50000"/>
                  </a:schemeClr>
                </a:solidFill>
                <a:ea typeface="Verdana" pitchFamily="34" charset="0"/>
                <a:cs typeface="Arial" pitchFamily="34" charset="0"/>
              </a:rPr>
              <a:t>Φαίη</a:t>
            </a:r>
            <a:r>
              <a:rPr lang="el-GR" sz="2800" b="1" kern="0" dirty="0" smtClean="0">
                <a:solidFill>
                  <a:schemeClr val="bg1">
                    <a:lumMod val="50000"/>
                  </a:schemeClr>
                </a:solidFill>
                <a:ea typeface="Verdana" pitchFamily="34" charset="0"/>
                <a:cs typeface="Arial" pitchFamily="34" charset="0"/>
              </a:rPr>
              <a:t> Χριστοδούλου</a:t>
            </a:r>
            <a:endParaRPr lang="el-GR" sz="2800" b="1" kern="0" dirty="0">
              <a:solidFill>
                <a:schemeClr val="bg1">
                  <a:lumMod val="50000"/>
                </a:schemeClr>
              </a:solidFill>
              <a:ea typeface="Verdana" pitchFamily="34" charset="0"/>
              <a:cs typeface="Arial" pitchFamily="34" charset="0"/>
            </a:endParaRPr>
          </a:p>
        </p:txBody>
      </p:sp>
      <p:pic>
        <p:nvPicPr>
          <p:cNvPr id="2" name="Εικόνα 1"/>
          <p:cNvPicPr>
            <a:picLocks noChangeAspect="1"/>
          </p:cNvPicPr>
          <p:nvPr/>
        </p:nvPicPr>
        <p:blipFill>
          <a:blip r:embed="rId3" cstate="print"/>
          <a:stretch>
            <a:fillRect/>
          </a:stretch>
        </p:blipFill>
        <p:spPr>
          <a:xfrm>
            <a:off x="0" y="0"/>
            <a:ext cx="2365453" cy="2304488"/>
          </a:xfrm>
          <a:prstGeom prst="rect">
            <a:avLst/>
          </a:prstGeom>
        </p:spPr>
      </p:pic>
      <p:pic>
        <p:nvPicPr>
          <p:cNvPr id="20482" name="Picture 2" descr="C:\Users\Eleni\Desktop\Health_Forward\SU_fay.jpg"/>
          <p:cNvPicPr>
            <a:picLocks noChangeAspect="1" noChangeArrowheads="1"/>
          </p:cNvPicPr>
          <p:nvPr/>
        </p:nvPicPr>
        <p:blipFill>
          <a:blip r:embed="rId4" cstate="print"/>
          <a:srcRect/>
          <a:stretch>
            <a:fillRect/>
          </a:stretch>
        </p:blipFill>
        <p:spPr bwMode="auto">
          <a:xfrm>
            <a:off x="1784639" y="2928025"/>
            <a:ext cx="2959823" cy="1971911"/>
          </a:xfrm>
          <a:prstGeom prst="rect">
            <a:avLst/>
          </a:prstGeom>
          <a:noFill/>
        </p:spPr>
      </p:pic>
    </p:spTree>
    <p:extLst>
      <p:ext uri="{BB962C8B-B14F-4D97-AF65-F5344CB8AC3E}">
        <p14:creationId xmlns:p14="http://schemas.microsoft.com/office/powerpoint/2010/main" val="3830635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18"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25" name="Content Placeholder 2"/>
          <p:cNvSpPr txBox="1">
            <a:spLocks/>
          </p:cNvSpPr>
          <p:nvPr/>
        </p:nvSpPr>
        <p:spPr>
          <a:xfrm>
            <a:off x="2132630" y="2602767"/>
            <a:ext cx="8337550" cy="3918856"/>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b="1" dirty="0">
                <a:solidFill>
                  <a:schemeClr val="bg1">
                    <a:lumMod val="50000"/>
                  </a:schemeClr>
                </a:solidFill>
              </a:rPr>
              <a:t>HEALTH FORWARD</a:t>
            </a:r>
          </a:p>
          <a:p>
            <a:pPr marL="0" indent="0">
              <a:buNone/>
            </a:pPr>
            <a:r>
              <a:rPr lang="el-GR" sz="2900" b="1" dirty="0" smtClean="0">
                <a:solidFill>
                  <a:schemeClr val="bg1">
                    <a:lumMod val="50000"/>
                  </a:schemeClr>
                </a:solidFill>
              </a:rPr>
              <a:t>Η Ιδέα </a:t>
            </a:r>
            <a:endParaRPr lang="en-US" sz="2900" b="1" dirty="0">
              <a:solidFill>
                <a:schemeClr val="bg1">
                  <a:lumMod val="50000"/>
                </a:schemeClr>
              </a:solidFill>
            </a:endParaRPr>
          </a:p>
          <a:p>
            <a:pPr marL="0" indent="0">
              <a:buNone/>
            </a:pPr>
            <a:endParaRPr lang="el-GR" sz="5600" b="1" dirty="0">
              <a:solidFill>
                <a:schemeClr val="bg1">
                  <a:lumMod val="50000"/>
                </a:schemeClr>
              </a:solidFill>
            </a:endParaRPr>
          </a:p>
          <a:p>
            <a:pPr marL="0" indent="0">
              <a:buNone/>
            </a:pPr>
            <a:r>
              <a:rPr lang="el-GR" sz="2900" b="1" dirty="0" smtClean="0"/>
              <a:t>Η ομάδα του </a:t>
            </a:r>
            <a:r>
              <a:rPr lang="en-US" sz="2900" b="1" dirty="0" smtClean="0"/>
              <a:t>TEDMED live Athens  </a:t>
            </a:r>
            <a:r>
              <a:rPr lang="el-GR" sz="2900" b="1" dirty="0" smtClean="0"/>
              <a:t>παρουσιάζει το  </a:t>
            </a:r>
            <a:r>
              <a:rPr lang="en-US" sz="2900" b="1" dirty="0" smtClean="0"/>
              <a:t>Health Forward</a:t>
            </a:r>
            <a:endParaRPr lang="el-GR" sz="2900" b="1" dirty="0" smtClean="0"/>
          </a:p>
          <a:p>
            <a:pPr marL="0" indent="0">
              <a:buNone/>
            </a:pPr>
            <a:endParaRPr lang="el-GR" sz="2900" dirty="0"/>
          </a:p>
          <a:p>
            <a:pPr marL="0" indent="0">
              <a:buNone/>
            </a:pPr>
            <a:r>
              <a:rPr lang="el-GR" sz="2900" dirty="0" smtClean="0"/>
              <a:t>Ένα ανεξάρτητο </a:t>
            </a:r>
            <a:r>
              <a:rPr lang="el-GR" sz="2900" dirty="0" err="1" smtClean="0"/>
              <a:t>διαδραστικό</a:t>
            </a:r>
            <a:r>
              <a:rPr lang="el-GR" sz="2900" dirty="0" smtClean="0"/>
              <a:t> </a:t>
            </a:r>
            <a:r>
              <a:rPr lang="en-US" sz="2900" dirty="0" smtClean="0"/>
              <a:t>event </a:t>
            </a:r>
            <a:r>
              <a:rPr lang="el-GR" sz="2900" dirty="0" smtClean="0"/>
              <a:t>σε συνεργασία με το </a:t>
            </a:r>
            <a:r>
              <a:rPr lang="en-US" sz="2900" b="1" dirty="0" smtClean="0"/>
              <a:t>TEDMED live streaming</a:t>
            </a:r>
            <a:endParaRPr lang="en-US" sz="5600" b="1" dirty="0" smtClean="0"/>
          </a:p>
          <a:p>
            <a:pPr marL="0" indent="0">
              <a:lnSpc>
                <a:spcPct val="110000"/>
              </a:lnSpc>
              <a:buNone/>
            </a:pPr>
            <a:endParaRPr lang="en-US" sz="5600" dirty="0" smtClean="0"/>
          </a:p>
          <a:p>
            <a:pPr marL="0" indent="0">
              <a:buNone/>
            </a:pPr>
            <a:r>
              <a:rPr lang="en-US" sz="5600" dirty="0"/>
              <a:t/>
            </a:r>
            <a:br>
              <a:rPr lang="en-US" sz="5600" dirty="0"/>
            </a:br>
            <a:r>
              <a:rPr lang="en-US" sz="5600" dirty="0"/>
              <a:t/>
            </a:r>
            <a:br>
              <a:rPr lang="en-US" sz="5600" dirty="0"/>
            </a:br>
            <a:endParaRPr lang="en-US" sz="5600" dirty="0"/>
          </a:p>
          <a:p>
            <a:pPr marL="0" indent="0">
              <a:buFont typeface="Arial" panose="020B0604020202020204" pitchFamily="34" charset="0"/>
              <a:buNone/>
            </a:pPr>
            <a:endParaRPr lang="en-US" sz="5600" dirty="0" smtClean="0">
              <a:solidFill>
                <a:srgbClr val="404040"/>
              </a:solidFill>
            </a:endParaRPr>
          </a:p>
          <a:p>
            <a:pPr marL="0" indent="0">
              <a:buFont typeface="Arial" panose="020B0604020202020204" pitchFamily="34" charset="0"/>
              <a:buNone/>
            </a:pPr>
            <a:endParaRPr lang="en-US" sz="5600" dirty="0" smtClean="0">
              <a:solidFill>
                <a:srgbClr val="404040"/>
              </a:solidFill>
            </a:endParaRPr>
          </a:p>
          <a:p>
            <a:pPr marL="0" indent="0">
              <a:buFont typeface="Arial" panose="020B0604020202020204" pitchFamily="34" charset="0"/>
              <a:buNone/>
            </a:pPr>
            <a:endParaRPr lang="en-US" sz="5600" dirty="0" smtClean="0">
              <a:solidFill>
                <a:srgbClr val="404040"/>
              </a:solidFill>
            </a:endParaRPr>
          </a:p>
          <a:p>
            <a:pPr marL="0" indent="0">
              <a:buFont typeface="Arial" panose="020B0604020202020204" pitchFamily="34" charset="0"/>
              <a:buNone/>
            </a:pPr>
            <a:endParaRPr lang="en-US" sz="5600" dirty="0">
              <a:solidFill>
                <a:srgbClr val="404040"/>
              </a:solidFill>
            </a:endParaRPr>
          </a:p>
        </p:txBody>
      </p:sp>
      <p:pic>
        <p:nvPicPr>
          <p:cNvPr id="2" name="Εικόνα 1"/>
          <p:cNvPicPr>
            <a:picLocks noChangeAspect="1"/>
          </p:cNvPicPr>
          <p:nvPr/>
        </p:nvPicPr>
        <p:blipFill>
          <a:blip r:embed="rId3" cstate="print"/>
          <a:stretch>
            <a:fillRect/>
          </a:stretch>
        </p:blipFill>
        <p:spPr>
          <a:xfrm>
            <a:off x="2132630" y="24839"/>
            <a:ext cx="2167521" cy="2110103"/>
          </a:xfrm>
          <a:prstGeom prst="rect">
            <a:avLst/>
          </a:prstGeom>
        </p:spPr>
      </p:pic>
    </p:spTree>
    <p:extLst>
      <p:ext uri="{BB962C8B-B14F-4D97-AF65-F5344CB8AC3E}">
        <p14:creationId xmlns:p14="http://schemas.microsoft.com/office/powerpoint/2010/main" val="671372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14" name="Rectangle 9"/>
          <p:cNvSpPr>
            <a:spLocks noChangeArrowheads="1"/>
          </p:cNvSpPr>
          <p:nvPr/>
        </p:nvSpPr>
        <p:spPr bwMode="auto">
          <a:xfrm>
            <a:off x="4723949" y="2786246"/>
            <a:ext cx="6012368"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l-GR" sz="1600" b="1" dirty="0" smtClean="0">
                <a:latin typeface="+mn-lt"/>
              </a:rPr>
              <a:t>Ιατρός </a:t>
            </a:r>
            <a:r>
              <a:rPr lang="el-GR" altLang="el-GR" sz="1600" dirty="0" smtClean="0">
                <a:latin typeface="+mn-lt"/>
              </a:rPr>
              <a:t>ειδικευμένος στην Ιατρική Φυσιολογία σε δυσμενείς περιβαλλοντικές συνθήκες και </a:t>
            </a:r>
            <a:r>
              <a:rPr lang="en-US" altLang="el-GR" sz="1600" dirty="0" smtClean="0">
                <a:latin typeface="+mn-lt"/>
              </a:rPr>
              <a:t> </a:t>
            </a:r>
            <a:r>
              <a:rPr lang="el-GR" altLang="el-GR" sz="1600" b="1" dirty="0" err="1" smtClean="0">
                <a:latin typeface="+mn-lt"/>
              </a:rPr>
              <a:t>Υπερ</a:t>
            </a:r>
            <a:r>
              <a:rPr lang="el-GR" altLang="el-GR" sz="1600" b="1" dirty="0" smtClean="0">
                <a:latin typeface="+mn-lt"/>
              </a:rPr>
              <a:t>-αθλητής</a:t>
            </a:r>
            <a:endParaRPr lang="en-US" altLang="el-GR" sz="1600" b="1" dirty="0" smtClean="0">
              <a:latin typeface="+mn-lt"/>
            </a:endParaRPr>
          </a:p>
          <a:p>
            <a:pPr algn="just" eaLnBrk="1" hangingPunct="1"/>
            <a:endParaRPr lang="en-US" altLang="el-GR" sz="1600" dirty="0" smtClean="0">
              <a:latin typeface="+mn-lt"/>
            </a:endParaRPr>
          </a:p>
          <a:p>
            <a:pPr algn="just"/>
            <a:r>
              <a:rPr lang="el-GR" sz="1600" dirty="0" smtClean="0">
                <a:latin typeface="+mn-lt"/>
              </a:rPr>
              <a:t>2011: Κολύμπησε συνεχόμενα από την Πελοπόννησο στην Κρήτη</a:t>
            </a:r>
            <a:endParaRPr lang="en-US" sz="1600" dirty="0" smtClean="0">
              <a:latin typeface="+mn-lt"/>
            </a:endParaRPr>
          </a:p>
          <a:p>
            <a:pPr algn="just"/>
            <a:r>
              <a:rPr lang="el-GR" sz="1600" dirty="0" smtClean="0">
                <a:latin typeface="+mn-lt"/>
              </a:rPr>
              <a:t>2008: Νικητής μαραθώνιας κολύμβησης </a:t>
            </a:r>
            <a:r>
              <a:rPr lang="el-GR" sz="1600" dirty="0" err="1" smtClean="0">
                <a:latin typeface="+mn-lt"/>
              </a:rPr>
              <a:t>Τορωναίου</a:t>
            </a:r>
            <a:r>
              <a:rPr lang="el-GR" sz="1600" dirty="0" smtClean="0">
                <a:latin typeface="+mn-lt"/>
              </a:rPr>
              <a:t> κόλπου</a:t>
            </a:r>
            <a:endParaRPr lang="en-US" sz="1600" dirty="0" smtClean="0">
              <a:latin typeface="+mn-lt"/>
            </a:endParaRPr>
          </a:p>
          <a:p>
            <a:pPr algn="just"/>
            <a:r>
              <a:rPr lang="el-GR" sz="1600" dirty="0" smtClean="0">
                <a:latin typeface="+mn-lt"/>
              </a:rPr>
              <a:t>2004: Ανάβαση στο </a:t>
            </a:r>
            <a:r>
              <a:rPr lang="en-US" sz="1600" dirty="0" smtClean="0">
                <a:latin typeface="+mn-lt"/>
              </a:rPr>
              <a:t>Everest, </a:t>
            </a:r>
            <a:r>
              <a:rPr lang="el-GR" sz="1600" dirty="0" smtClean="0">
                <a:latin typeface="+mn-lt"/>
              </a:rPr>
              <a:t>υπεύθυνος πρώτων βοηθειών</a:t>
            </a:r>
            <a:endParaRPr lang="en-US" sz="1600" dirty="0" smtClean="0">
              <a:latin typeface="+mn-lt"/>
            </a:endParaRPr>
          </a:p>
          <a:p>
            <a:pPr algn="just"/>
            <a:r>
              <a:rPr lang="el-GR" sz="1600" dirty="0" smtClean="0">
                <a:latin typeface="+mn-lt"/>
              </a:rPr>
              <a:t>2000: Κολύμπησε συνεχόμενα διασχίζοντας το θαλάσσιο Αγγλικό Κανάλι (Αγγλία-</a:t>
            </a:r>
            <a:r>
              <a:rPr lang="el-GR" sz="1600" dirty="0" err="1" smtClean="0">
                <a:latin typeface="+mn-lt"/>
              </a:rPr>
              <a:t>Γαλλία</a:t>
            </a:r>
            <a:r>
              <a:rPr lang="el-GR" sz="1600" dirty="0" smtClean="0">
                <a:latin typeface="+mn-lt"/>
              </a:rPr>
              <a:t>)</a:t>
            </a:r>
            <a:endParaRPr lang="en-US" sz="1600" dirty="0" smtClean="0">
              <a:latin typeface="+mn-lt"/>
            </a:endParaRPr>
          </a:p>
          <a:p>
            <a:pPr algn="just"/>
            <a:endParaRPr lang="el-GR" sz="1600" dirty="0" smtClean="0">
              <a:latin typeface="+mn-lt"/>
            </a:endParaRPr>
          </a:p>
          <a:p>
            <a:pPr eaLnBrk="1" hangingPunct="1"/>
            <a:r>
              <a:rPr lang="el-GR" altLang="el-GR" sz="1600" b="1" dirty="0" smtClean="0">
                <a:latin typeface="+mn-lt"/>
              </a:rPr>
              <a:t>Ομιλία</a:t>
            </a:r>
            <a:r>
              <a:rPr lang="en-US" altLang="el-GR" sz="1600" b="1" dirty="0" smtClean="0">
                <a:latin typeface="+mn-lt"/>
              </a:rPr>
              <a:t>: </a:t>
            </a:r>
            <a:r>
              <a:rPr lang="el-GR" altLang="el-GR" sz="1600" b="1" dirty="0" smtClean="0">
                <a:latin typeface="+mn-lt"/>
              </a:rPr>
              <a:t>Οι δυσμενείς περιβαλλοντικές συνθήκες και το ανθρώπινο σώμα</a:t>
            </a:r>
            <a:endParaRPr lang="en-US" altLang="el-GR" sz="1600" b="1" dirty="0" smtClean="0">
              <a:latin typeface="+mn-lt"/>
            </a:endParaRPr>
          </a:p>
          <a:p>
            <a:pPr lvl="0" eaLnBrk="1" hangingPunct="1"/>
            <a:endParaRPr lang="en-US" altLang="el-GR" sz="1600" dirty="0">
              <a:latin typeface="+mn-lt"/>
            </a:endParaRPr>
          </a:p>
          <a:p>
            <a:pPr eaLnBrk="1" hangingPunct="1"/>
            <a:r>
              <a:rPr lang="el-GR" altLang="el-GR" sz="2000" dirty="0" smtClean="0">
                <a:latin typeface="+mn-lt"/>
              </a:rPr>
              <a:t>Επιβεβαιωμένος ομιλητής</a:t>
            </a:r>
            <a:endParaRPr lang="en-US" altLang="el-GR" sz="2000" dirty="0">
              <a:latin typeface="+mn-lt"/>
            </a:endParaRPr>
          </a:p>
          <a:p>
            <a:pPr eaLnBrk="1" hangingPunct="1"/>
            <a:endParaRPr lang="en-US" altLang="el-GR" sz="2000" dirty="0">
              <a:latin typeface="+mn-lt"/>
            </a:endParaRPr>
          </a:p>
        </p:txBody>
      </p:sp>
      <p:sp>
        <p:nvSpPr>
          <p:cNvPr id="28" name="Title 1"/>
          <p:cNvSpPr txBox="1">
            <a:spLocks/>
          </p:cNvSpPr>
          <p:nvPr/>
        </p:nvSpPr>
        <p:spPr>
          <a:xfrm>
            <a:off x="1432824" y="2232741"/>
            <a:ext cx="4429125" cy="611188"/>
          </a:xfrm>
          <a:prstGeom prst="rect">
            <a:avLst/>
          </a:prstGeom>
        </p:spPr>
        <p:txBody>
          <a:bodyPr/>
          <a:lstStyle/>
          <a:p>
            <a:pPr algn="ctr" eaLnBrk="0" hangingPunct="0">
              <a:defRPr/>
            </a:pPr>
            <a:r>
              <a:rPr lang="el-GR" sz="2800" b="1" kern="0" dirty="0" smtClean="0">
                <a:solidFill>
                  <a:schemeClr val="bg1">
                    <a:lumMod val="50000"/>
                  </a:schemeClr>
                </a:solidFill>
                <a:ea typeface="Verdana" pitchFamily="34" charset="0"/>
                <a:cs typeface="Arial" pitchFamily="34" charset="0"/>
              </a:rPr>
              <a:t>Γιώργος </a:t>
            </a:r>
            <a:r>
              <a:rPr lang="el-GR" sz="2800" b="1" kern="0" dirty="0" err="1" smtClean="0">
                <a:solidFill>
                  <a:schemeClr val="bg1">
                    <a:lumMod val="50000"/>
                  </a:schemeClr>
                </a:solidFill>
                <a:ea typeface="Verdana" pitchFamily="34" charset="0"/>
                <a:cs typeface="Arial" pitchFamily="34" charset="0"/>
              </a:rPr>
              <a:t>Τσιάνος</a:t>
            </a:r>
            <a:endParaRPr lang="el-GR" sz="2800" b="1" kern="0" dirty="0">
              <a:solidFill>
                <a:schemeClr val="bg1">
                  <a:lumMod val="50000"/>
                </a:schemeClr>
              </a:solidFill>
              <a:ea typeface="Verdana" pitchFamily="34" charset="0"/>
              <a:cs typeface="Arial" pitchFamily="34" charset="0"/>
            </a:endParaRPr>
          </a:p>
        </p:txBody>
      </p:sp>
      <p:pic>
        <p:nvPicPr>
          <p:cNvPr id="2" name="Εικόνα 1"/>
          <p:cNvPicPr>
            <a:picLocks noChangeAspect="1"/>
          </p:cNvPicPr>
          <p:nvPr/>
        </p:nvPicPr>
        <p:blipFill>
          <a:blip r:embed="rId3" cstate="print"/>
          <a:stretch>
            <a:fillRect/>
          </a:stretch>
        </p:blipFill>
        <p:spPr>
          <a:xfrm>
            <a:off x="0" y="0"/>
            <a:ext cx="2365453" cy="2304488"/>
          </a:xfrm>
          <a:prstGeom prst="rect">
            <a:avLst/>
          </a:prstGeom>
        </p:spPr>
      </p:pic>
      <p:pic>
        <p:nvPicPr>
          <p:cNvPr id="16" name="Picture 2" descr="http://www.motionteam.gr/photos/1/new/35851/694042/photo_594_400.jpg"/>
          <p:cNvPicPr>
            <a:picLocks noChangeAspect="1" noChangeArrowheads="1"/>
          </p:cNvPicPr>
          <p:nvPr/>
        </p:nvPicPr>
        <p:blipFill>
          <a:blip r:embed="rId4" cstate="print"/>
          <a:srcRect/>
          <a:stretch>
            <a:fillRect/>
          </a:stretch>
        </p:blipFill>
        <p:spPr bwMode="auto">
          <a:xfrm>
            <a:off x="2725783" y="2856411"/>
            <a:ext cx="1981200" cy="2640013"/>
          </a:xfrm>
          <a:prstGeom prst="rect">
            <a:avLst/>
          </a:prstGeom>
          <a:noFill/>
          <a:ln w="9525">
            <a:noFill/>
            <a:miter lim="800000"/>
            <a:headEnd/>
            <a:tailEnd/>
          </a:ln>
        </p:spPr>
      </p:pic>
    </p:spTree>
    <p:extLst>
      <p:ext uri="{BB962C8B-B14F-4D97-AF65-F5344CB8AC3E}">
        <p14:creationId xmlns:p14="http://schemas.microsoft.com/office/powerpoint/2010/main" val="3830635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24" name="Rectangle 9"/>
          <p:cNvSpPr>
            <a:spLocks noChangeArrowheads="1"/>
          </p:cNvSpPr>
          <p:nvPr/>
        </p:nvSpPr>
        <p:spPr bwMode="auto">
          <a:xfrm>
            <a:off x="4222963" y="2653006"/>
            <a:ext cx="7199779" cy="379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457200" eaLnBrk="1" hangingPunct="1">
              <a:lnSpc>
                <a:spcPct val="90000"/>
              </a:lnSpc>
              <a:spcBef>
                <a:spcPct val="20000"/>
              </a:spcBef>
            </a:pPr>
            <a:r>
              <a:rPr lang="el-GR" altLang="el-GR" sz="1600" b="1" dirty="0" smtClean="0">
                <a:latin typeface="+mn-lt"/>
              </a:rPr>
              <a:t>Καθηγητής </a:t>
            </a:r>
            <a:r>
              <a:rPr lang="el-GR" altLang="el-GR" sz="1600" dirty="0" smtClean="0">
                <a:latin typeface="+mn-lt"/>
              </a:rPr>
              <a:t>Παιδιατρικής και Επιδημιολογίας, Ιατρική Σχολή, Πανεπιστήμιο της </a:t>
            </a:r>
            <a:r>
              <a:rPr lang="el-GR" altLang="el-GR" sz="1600" dirty="0" err="1" smtClean="0">
                <a:latin typeface="+mn-lt"/>
              </a:rPr>
              <a:t>Πενσυλβάνια</a:t>
            </a:r>
            <a:r>
              <a:rPr lang="el-GR" altLang="el-GR" sz="1600" dirty="0" smtClean="0">
                <a:latin typeface="+mn-lt"/>
              </a:rPr>
              <a:t> </a:t>
            </a:r>
          </a:p>
          <a:p>
            <a:pPr algn="just" defTabSz="457200" eaLnBrk="1" hangingPunct="1">
              <a:lnSpc>
                <a:spcPct val="90000"/>
              </a:lnSpc>
              <a:spcBef>
                <a:spcPct val="20000"/>
              </a:spcBef>
            </a:pPr>
            <a:r>
              <a:rPr lang="el-GR" altLang="el-GR" sz="1600" dirty="0" smtClean="0">
                <a:latin typeface="+mn-lt"/>
              </a:rPr>
              <a:t>Τομέας Μολυσματικών Ασθενειών στο Νοσοκομείο Παίδων στη Φιλαδέλφεια</a:t>
            </a:r>
            <a:endParaRPr lang="en-US" altLang="el-GR" sz="1600" dirty="0">
              <a:latin typeface="+mn-lt"/>
            </a:endParaRPr>
          </a:p>
          <a:p>
            <a:pPr algn="just" defTabSz="457200" eaLnBrk="1" hangingPunct="1">
              <a:lnSpc>
                <a:spcPct val="90000"/>
              </a:lnSpc>
              <a:spcBef>
                <a:spcPct val="20000"/>
              </a:spcBef>
            </a:pPr>
            <a:endParaRPr lang="el-GR" altLang="el-GR" sz="1600" dirty="0">
              <a:latin typeface="+mn-lt"/>
            </a:endParaRPr>
          </a:p>
          <a:p>
            <a:pPr algn="just" defTabSz="457200" eaLnBrk="1" hangingPunct="1">
              <a:lnSpc>
                <a:spcPct val="90000"/>
              </a:lnSpc>
              <a:spcBef>
                <a:spcPct val="20000"/>
              </a:spcBef>
            </a:pPr>
            <a:r>
              <a:rPr lang="el-GR" sz="1600" dirty="0" smtClean="0">
                <a:latin typeface="+mn-lt"/>
              </a:rPr>
              <a:t>Ερευνητικά ενδιαφέροντα</a:t>
            </a:r>
            <a:r>
              <a:rPr lang="en-US" sz="1600" dirty="0" smtClean="0">
                <a:latin typeface="+mn-lt"/>
              </a:rPr>
              <a:t>: </a:t>
            </a:r>
            <a:r>
              <a:rPr lang="el-GR" sz="1600" dirty="0" smtClean="0">
                <a:latin typeface="+mn-lt"/>
              </a:rPr>
              <a:t>Επιδημιολογία στα νοσοκομεία, </a:t>
            </a:r>
            <a:r>
              <a:rPr lang="el-GR" sz="1600" dirty="0" err="1" smtClean="0">
                <a:latin typeface="+mn-lt"/>
              </a:rPr>
              <a:t>μυκητιασικές</a:t>
            </a:r>
            <a:r>
              <a:rPr lang="el-GR" sz="1600" dirty="0" smtClean="0">
                <a:latin typeface="+mn-lt"/>
              </a:rPr>
              <a:t> λοιμώξεις</a:t>
            </a:r>
            <a:r>
              <a:rPr lang="en-US" sz="1600" dirty="0" smtClean="0">
                <a:latin typeface="+mn-lt"/>
              </a:rPr>
              <a:t>, </a:t>
            </a:r>
            <a:r>
              <a:rPr lang="el-GR" sz="1600" dirty="0" smtClean="0">
                <a:latin typeface="+mn-lt"/>
              </a:rPr>
              <a:t>αντίσταση στα αντιβιοτικά</a:t>
            </a:r>
            <a:endParaRPr lang="el-GR" sz="1600" dirty="0" smtClean="0"/>
          </a:p>
          <a:p>
            <a:pPr algn="just" defTabSz="457200" eaLnBrk="1" hangingPunct="1">
              <a:lnSpc>
                <a:spcPct val="90000"/>
              </a:lnSpc>
              <a:spcBef>
                <a:spcPct val="20000"/>
              </a:spcBef>
            </a:pPr>
            <a:endParaRPr lang="el-GR" altLang="el-GR" sz="1600" dirty="0" smtClean="0">
              <a:latin typeface="+mn-lt"/>
            </a:endParaRPr>
          </a:p>
          <a:p>
            <a:pPr algn="just" defTabSz="457200" eaLnBrk="1" hangingPunct="1">
              <a:lnSpc>
                <a:spcPct val="90000"/>
              </a:lnSpc>
              <a:spcBef>
                <a:spcPct val="20000"/>
              </a:spcBef>
            </a:pPr>
            <a:r>
              <a:rPr lang="el-GR" altLang="el-GR" sz="1600" b="1" dirty="0" smtClean="0">
                <a:latin typeface="+mn-lt"/>
              </a:rPr>
              <a:t>Ιδρυτής </a:t>
            </a:r>
            <a:r>
              <a:rPr lang="el-GR" altLang="el-GR" sz="1600" dirty="0" smtClean="0">
                <a:latin typeface="+mn-lt"/>
              </a:rPr>
              <a:t>του</a:t>
            </a:r>
            <a:r>
              <a:rPr lang="en-US" altLang="el-GR" sz="1600" dirty="0" smtClean="0">
                <a:latin typeface="+mn-lt"/>
              </a:rPr>
              <a:t> Clinical Epidemiology and Outcomes Research Center (CLEO), </a:t>
            </a:r>
            <a:r>
              <a:rPr lang="el-GR" altLang="el-GR" sz="1600" dirty="0" smtClean="0">
                <a:latin typeface="+mn-lt"/>
              </a:rPr>
              <a:t>Ιατρική Σχολή</a:t>
            </a:r>
            <a:r>
              <a:rPr lang="en-US" altLang="el-GR" sz="1600" dirty="0" smtClean="0">
                <a:latin typeface="+mn-lt"/>
              </a:rPr>
              <a:t>, </a:t>
            </a:r>
            <a:r>
              <a:rPr lang="el-GR" altLang="el-GR" sz="1600" dirty="0" smtClean="0">
                <a:latin typeface="+mn-lt"/>
              </a:rPr>
              <a:t>Εθνικό και Καποδιστριακό Πανεπιστήμιο Αθηνών </a:t>
            </a:r>
            <a:endParaRPr lang="el-GR" altLang="el-GR" sz="1600" dirty="0">
              <a:latin typeface="+mn-lt"/>
            </a:endParaRPr>
          </a:p>
          <a:p>
            <a:pPr algn="just" defTabSz="457200" eaLnBrk="1" hangingPunct="1">
              <a:lnSpc>
                <a:spcPct val="90000"/>
              </a:lnSpc>
              <a:spcBef>
                <a:spcPct val="20000"/>
              </a:spcBef>
            </a:pPr>
            <a:endParaRPr lang="en-US" altLang="el-GR" sz="1600" dirty="0">
              <a:latin typeface="+mn-lt"/>
            </a:endParaRPr>
          </a:p>
          <a:p>
            <a:pPr algn="just" defTabSz="457200" eaLnBrk="1" hangingPunct="1">
              <a:lnSpc>
                <a:spcPct val="90000"/>
              </a:lnSpc>
              <a:spcBef>
                <a:spcPct val="20000"/>
              </a:spcBef>
            </a:pPr>
            <a:r>
              <a:rPr lang="el-GR" altLang="el-GR" sz="1600" b="1" dirty="0" smtClean="0">
                <a:latin typeface="+mn-lt"/>
              </a:rPr>
              <a:t>Ομιλία</a:t>
            </a:r>
            <a:r>
              <a:rPr lang="en-US" altLang="el-GR" sz="1600" b="1" dirty="0" smtClean="0">
                <a:latin typeface="+mn-lt"/>
              </a:rPr>
              <a:t>: </a:t>
            </a:r>
            <a:r>
              <a:rPr lang="el-GR" altLang="el-GR" sz="1600" b="1" dirty="0" smtClean="0">
                <a:latin typeface="+mn-lt"/>
              </a:rPr>
              <a:t>Δράσεις που προάγουν την υγεία κατά των λοιμώξεων</a:t>
            </a:r>
            <a:endParaRPr lang="en-US" altLang="el-GR" sz="1600" b="1" dirty="0">
              <a:latin typeface="+mn-lt"/>
            </a:endParaRPr>
          </a:p>
          <a:p>
            <a:pPr algn="just" eaLnBrk="1" hangingPunct="1"/>
            <a:endParaRPr lang="en-US" altLang="el-GR" sz="2000" dirty="0">
              <a:latin typeface="+mn-lt"/>
            </a:endParaRPr>
          </a:p>
          <a:p>
            <a:pPr algn="just" eaLnBrk="1" hangingPunct="1"/>
            <a:r>
              <a:rPr lang="el-GR" altLang="el-GR" sz="2000" dirty="0" smtClean="0">
                <a:latin typeface="+mn-lt"/>
              </a:rPr>
              <a:t>Επιβεβαιωμένος ομιλητής </a:t>
            </a:r>
            <a:endParaRPr lang="en-US" altLang="el-GR" sz="2000" dirty="0">
              <a:latin typeface="+mn-lt"/>
            </a:endParaRPr>
          </a:p>
          <a:p>
            <a:pPr eaLnBrk="1" hangingPunct="1"/>
            <a:endParaRPr lang="en-US" altLang="el-GR" sz="2000" dirty="0">
              <a:latin typeface="+mn-lt"/>
            </a:endParaRPr>
          </a:p>
        </p:txBody>
      </p:sp>
      <p:sp>
        <p:nvSpPr>
          <p:cNvPr id="28" name="Title 1"/>
          <p:cNvSpPr txBox="1">
            <a:spLocks/>
          </p:cNvSpPr>
          <p:nvPr/>
        </p:nvSpPr>
        <p:spPr>
          <a:xfrm>
            <a:off x="1151843" y="2041818"/>
            <a:ext cx="4429125" cy="611188"/>
          </a:xfrm>
          <a:prstGeom prst="rect">
            <a:avLst/>
          </a:prstGeom>
        </p:spPr>
        <p:txBody>
          <a:bodyPr/>
          <a:lstStyle/>
          <a:p>
            <a:pPr algn="ctr" eaLnBrk="0" hangingPunct="0">
              <a:defRPr/>
            </a:pPr>
            <a:r>
              <a:rPr lang="el-GR" sz="2800" b="1" kern="0" dirty="0" smtClean="0">
                <a:solidFill>
                  <a:schemeClr val="bg1">
                    <a:lumMod val="50000"/>
                  </a:schemeClr>
                </a:solidFill>
                <a:ea typeface="Verdana" pitchFamily="34" charset="0"/>
                <a:cs typeface="Arial" pitchFamily="34" charset="0"/>
              </a:rPr>
              <a:t>Θεοκλής </a:t>
            </a:r>
            <a:r>
              <a:rPr lang="el-GR" sz="2800" b="1" kern="0" dirty="0" err="1" smtClean="0">
                <a:solidFill>
                  <a:schemeClr val="bg1">
                    <a:lumMod val="50000"/>
                  </a:schemeClr>
                </a:solidFill>
                <a:ea typeface="Verdana" pitchFamily="34" charset="0"/>
                <a:cs typeface="Arial" pitchFamily="34" charset="0"/>
              </a:rPr>
              <a:t>Ζαούτης</a:t>
            </a:r>
            <a:endParaRPr lang="el-GR" sz="2800" b="1" kern="0" dirty="0">
              <a:solidFill>
                <a:schemeClr val="bg1">
                  <a:lumMod val="50000"/>
                </a:schemeClr>
              </a:solidFill>
              <a:ea typeface="Verdana" pitchFamily="34" charset="0"/>
              <a:cs typeface="Arial" pitchFamily="34" charset="0"/>
            </a:endParaRPr>
          </a:p>
        </p:txBody>
      </p:sp>
      <p:pic>
        <p:nvPicPr>
          <p:cNvPr id="2" name="Εικόνα 1"/>
          <p:cNvPicPr>
            <a:picLocks noChangeAspect="1"/>
          </p:cNvPicPr>
          <p:nvPr/>
        </p:nvPicPr>
        <p:blipFill>
          <a:blip r:embed="rId3" cstate="print"/>
          <a:stretch>
            <a:fillRect/>
          </a:stretch>
        </p:blipFill>
        <p:spPr>
          <a:xfrm>
            <a:off x="18966" y="0"/>
            <a:ext cx="2226434" cy="2174790"/>
          </a:xfrm>
          <a:prstGeom prst="rect">
            <a:avLst/>
          </a:prstGeom>
        </p:spPr>
      </p:pic>
      <p:pic>
        <p:nvPicPr>
          <p:cNvPr id="21506" name="irc_mi" descr="http://www.payments.kenes.com/ReimbursementBO/Handlers/ImageHandler/ImageHandler.aspx?aID=8a5cf89bdc3cfc4e&amp;encr=73e48d45b8cc9e1c73584d2c7c880490&amp;mxs=270&amp;oh=4032&amp;ow=6048&amp;mins=1&amp;cropped=1"/>
          <p:cNvPicPr>
            <a:picLocks noChangeAspect="1" noChangeArrowheads="1"/>
          </p:cNvPicPr>
          <p:nvPr/>
        </p:nvPicPr>
        <p:blipFill>
          <a:blip r:embed="rId4" cstate="print"/>
          <a:srcRect/>
          <a:stretch>
            <a:fillRect/>
          </a:stretch>
        </p:blipFill>
        <p:spPr bwMode="auto">
          <a:xfrm>
            <a:off x="2003897" y="2645924"/>
            <a:ext cx="2258878" cy="2258878"/>
          </a:xfrm>
          <a:prstGeom prst="rect">
            <a:avLst/>
          </a:prstGeom>
          <a:noFill/>
          <a:ln w="9525">
            <a:noFill/>
            <a:miter lim="800000"/>
            <a:headEnd/>
            <a:tailEnd/>
          </a:ln>
        </p:spPr>
      </p:pic>
    </p:spTree>
    <p:extLst>
      <p:ext uri="{BB962C8B-B14F-4D97-AF65-F5344CB8AC3E}">
        <p14:creationId xmlns:p14="http://schemas.microsoft.com/office/powerpoint/2010/main" val="2438659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14" name="Rectangle 9"/>
          <p:cNvSpPr>
            <a:spLocks noChangeArrowheads="1"/>
          </p:cNvSpPr>
          <p:nvPr/>
        </p:nvSpPr>
        <p:spPr bwMode="auto">
          <a:xfrm>
            <a:off x="4723949" y="2786246"/>
            <a:ext cx="601236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l-GR" sz="1600" b="1" dirty="0" smtClean="0">
                <a:latin typeface="+mn-lt"/>
              </a:rPr>
              <a:t>Ενδοκρινολόγος</a:t>
            </a:r>
            <a:endParaRPr lang="en-US" altLang="el-GR" sz="1600" b="1" dirty="0" smtClean="0">
              <a:latin typeface="+mn-lt"/>
            </a:endParaRPr>
          </a:p>
          <a:p>
            <a:pPr algn="just" eaLnBrk="1" hangingPunct="1"/>
            <a:endParaRPr lang="en-US" altLang="el-GR" sz="1600" dirty="0" smtClean="0">
              <a:latin typeface="+mn-lt"/>
            </a:endParaRPr>
          </a:p>
          <a:p>
            <a:pPr algn="just"/>
            <a:r>
              <a:rPr lang="el-GR" sz="1600" dirty="0" smtClean="0">
                <a:latin typeface="+mn-lt"/>
              </a:rPr>
              <a:t>Μέλος του </a:t>
            </a:r>
            <a:r>
              <a:rPr lang="en-US" sz="1600" dirty="0" smtClean="0">
                <a:latin typeface="+mn-lt"/>
              </a:rPr>
              <a:t>Open arms (</a:t>
            </a:r>
            <a:r>
              <a:rPr lang="el-GR" sz="1600" dirty="0" smtClean="0">
                <a:latin typeface="+mn-lt"/>
              </a:rPr>
              <a:t>Ανοιχτή αγκαλιά</a:t>
            </a:r>
            <a:r>
              <a:rPr lang="en-US" sz="1600" dirty="0" smtClean="0">
                <a:latin typeface="+mn-lt"/>
              </a:rPr>
              <a:t>)</a:t>
            </a:r>
          </a:p>
          <a:p>
            <a:pPr algn="just"/>
            <a:endParaRPr lang="en-US" sz="1600" dirty="0" smtClean="0">
              <a:latin typeface="+mn-lt"/>
            </a:endParaRPr>
          </a:p>
          <a:p>
            <a:pPr algn="just"/>
            <a:r>
              <a:rPr lang="el-GR" sz="1600" dirty="0" smtClean="0">
                <a:latin typeface="+mn-lt"/>
              </a:rPr>
              <a:t>Εκστρατείες προληπτικής ιατρικής σε απομακρυσμένες περιοχές και νησιά της Ελλάδος </a:t>
            </a:r>
          </a:p>
          <a:p>
            <a:pPr algn="just"/>
            <a:endParaRPr lang="el-GR" sz="1600" dirty="0" smtClean="0">
              <a:latin typeface="+mn-lt"/>
            </a:endParaRPr>
          </a:p>
          <a:p>
            <a:pPr eaLnBrk="1" hangingPunct="1"/>
            <a:r>
              <a:rPr lang="el-GR" altLang="el-GR" sz="1600" b="1" dirty="0" smtClean="0">
                <a:latin typeface="+mn-lt"/>
              </a:rPr>
              <a:t>Ομιλία</a:t>
            </a:r>
            <a:r>
              <a:rPr lang="en-US" altLang="el-GR" sz="1600" b="1" dirty="0" smtClean="0">
                <a:latin typeface="+mn-lt"/>
              </a:rPr>
              <a:t>: </a:t>
            </a:r>
            <a:r>
              <a:rPr lang="el-GR" altLang="el-GR" sz="1600" b="1" dirty="0" smtClean="0">
                <a:latin typeface="+mn-lt"/>
              </a:rPr>
              <a:t>Διδάσκοντας την έννοια του εθελοντισμού μέσω της προληπτικής ιατρικής</a:t>
            </a:r>
            <a:r>
              <a:rPr lang="en-US" altLang="el-GR" sz="1600" b="1" dirty="0" smtClean="0">
                <a:latin typeface="+mn-lt"/>
              </a:rPr>
              <a:t> – </a:t>
            </a:r>
            <a:r>
              <a:rPr lang="el-GR" altLang="el-GR" sz="1600" b="1" dirty="0" smtClean="0">
                <a:latin typeface="+mn-lt"/>
              </a:rPr>
              <a:t>το παράδειγμα του </a:t>
            </a:r>
            <a:r>
              <a:rPr lang="en-US" altLang="el-GR" sz="1600" b="1" dirty="0" smtClean="0">
                <a:latin typeface="+mn-lt"/>
              </a:rPr>
              <a:t>"Open Arms"</a:t>
            </a:r>
          </a:p>
          <a:p>
            <a:pPr eaLnBrk="1" hangingPunct="1"/>
            <a:endParaRPr lang="en-US" altLang="el-GR" sz="1600" b="1" dirty="0" smtClean="0">
              <a:latin typeface="+mn-lt"/>
            </a:endParaRPr>
          </a:p>
          <a:p>
            <a:pPr lvl="0" eaLnBrk="1" hangingPunct="1"/>
            <a:endParaRPr lang="en-US" altLang="el-GR" sz="1600" dirty="0">
              <a:latin typeface="+mn-lt"/>
            </a:endParaRPr>
          </a:p>
          <a:p>
            <a:pPr eaLnBrk="1" hangingPunct="1"/>
            <a:r>
              <a:rPr lang="el-GR" altLang="el-GR" sz="2000" dirty="0" smtClean="0">
                <a:latin typeface="+mn-lt"/>
              </a:rPr>
              <a:t>Επιβεβαιωμένος Ομιλητής </a:t>
            </a:r>
            <a:endParaRPr lang="en-US" altLang="el-GR" sz="2000" dirty="0">
              <a:latin typeface="+mn-lt"/>
            </a:endParaRPr>
          </a:p>
          <a:p>
            <a:pPr eaLnBrk="1" hangingPunct="1"/>
            <a:endParaRPr lang="en-US" altLang="el-GR" sz="2000" dirty="0">
              <a:latin typeface="+mn-lt"/>
            </a:endParaRPr>
          </a:p>
        </p:txBody>
      </p:sp>
      <p:sp>
        <p:nvSpPr>
          <p:cNvPr id="28" name="Title 1"/>
          <p:cNvSpPr txBox="1">
            <a:spLocks/>
          </p:cNvSpPr>
          <p:nvPr/>
        </p:nvSpPr>
        <p:spPr>
          <a:xfrm>
            <a:off x="1432824" y="2232741"/>
            <a:ext cx="4429125" cy="611188"/>
          </a:xfrm>
          <a:prstGeom prst="rect">
            <a:avLst/>
          </a:prstGeom>
        </p:spPr>
        <p:txBody>
          <a:bodyPr/>
          <a:lstStyle/>
          <a:p>
            <a:pPr algn="ctr" eaLnBrk="0" hangingPunct="0">
              <a:defRPr/>
            </a:pPr>
            <a:r>
              <a:rPr lang="el-GR" sz="2800" b="1" kern="0" dirty="0" smtClean="0">
                <a:solidFill>
                  <a:schemeClr val="bg1">
                    <a:lumMod val="50000"/>
                  </a:schemeClr>
                </a:solidFill>
                <a:ea typeface="Verdana" pitchFamily="34" charset="0"/>
                <a:cs typeface="Arial" pitchFamily="34" charset="0"/>
              </a:rPr>
              <a:t>Νικόλαος </a:t>
            </a:r>
            <a:r>
              <a:rPr lang="el-GR" sz="2800" b="1" kern="0" dirty="0" err="1" smtClean="0">
                <a:solidFill>
                  <a:schemeClr val="bg1">
                    <a:lumMod val="50000"/>
                  </a:schemeClr>
                </a:solidFill>
                <a:ea typeface="Verdana" pitchFamily="34" charset="0"/>
                <a:cs typeface="Arial" pitchFamily="34" charset="0"/>
              </a:rPr>
              <a:t>Μπουντουβής</a:t>
            </a:r>
            <a:endParaRPr lang="el-GR" sz="2800" b="1" kern="0" dirty="0">
              <a:solidFill>
                <a:schemeClr val="bg1">
                  <a:lumMod val="50000"/>
                </a:schemeClr>
              </a:solidFill>
              <a:ea typeface="Verdana" pitchFamily="34" charset="0"/>
              <a:cs typeface="Arial" pitchFamily="34" charset="0"/>
            </a:endParaRPr>
          </a:p>
        </p:txBody>
      </p:sp>
      <p:pic>
        <p:nvPicPr>
          <p:cNvPr id="2" name="Εικόνα 1"/>
          <p:cNvPicPr>
            <a:picLocks noChangeAspect="1"/>
          </p:cNvPicPr>
          <p:nvPr/>
        </p:nvPicPr>
        <p:blipFill>
          <a:blip r:embed="rId3" cstate="print"/>
          <a:stretch>
            <a:fillRect/>
          </a:stretch>
        </p:blipFill>
        <p:spPr>
          <a:xfrm>
            <a:off x="0" y="0"/>
            <a:ext cx="2365453" cy="2304488"/>
          </a:xfrm>
          <a:prstGeom prst="rect">
            <a:avLst/>
          </a:prstGeom>
        </p:spPr>
      </p:pic>
      <p:pic>
        <p:nvPicPr>
          <p:cNvPr id="15362" name="Picture 2" descr="C:\Users\Eleni\Desktop\Health_Forward\N. Bountouvis photo.jpg"/>
          <p:cNvPicPr>
            <a:picLocks noChangeAspect="1" noChangeArrowheads="1"/>
          </p:cNvPicPr>
          <p:nvPr/>
        </p:nvPicPr>
        <p:blipFill>
          <a:blip r:embed="rId4" cstate="print"/>
          <a:srcRect/>
          <a:stretch>
            <a:fillRect/>
          </a:stretch>
        </p:blipFill>
        <p:spPr bwMode="auto">
          <a:xfrm>
            <a:off x="2662543" y="2762656"/>
            <a:ext cx="1685721" cy="2523593"/>
          </a:xfrm>
          <a:prstGeom prst="rect">
            <a:avLst/>
          </a:prstGeom>
          <a:noFill/>
        </p:spPr>
      </p:pic>
    </p:spTree>
    <p:extLst>
      <p:ext uri="{BB962C8B-B14F-4D97-AF65-F5344CB8AC3E}">
        <p14:creationId xmlns:p14="http://schemas.microsoft.com/office/powerpoint/2010/main" val="3830635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28" name="Title 1"/>
          <p:cNvSpPr txBox="1">
            <a:spLocks/>
          </p:cNvSpPr>
          <p:nvPr/>
        </p:nvSpPr>
        <p:spPr>
          <a:xfrm>
            <a:off x="1432824" y="2232741"/>
            <a:ext cx="4429125" cy="611188"/>
          </a:xfrm>
          <a:prstGeom prst="rect">
            <a:avLst/>
          </a:prstGeom>
        </p:spPr>
        <p:txBody>
          <a:bodyPr/>
          <a:lstStyle/>
          <a:p>
            <a:pPr algn="ctr" eaLnBrk="0" hangingPunct="0">
              <a:defRPr/>
            </a:pPr>
            <a:r>
              <a:rPr lang="el-GR" sz="2800" b="1" kern="0" dirty="0" smtClean="0">
                <a:solidFill>
                  <a:schemeClr val="bg1">
                    <a:lumMod val="50000"/>
                  </a:schemeClr>
                </a:solidFill>
                <a:ea typeface="Verdana" pitchFamily="34" charset="0"/>
                <a:cs typeface="Arial" pitchFamily="34" charset="0"/>
              </a:rPr>
              <a:t>Γεώργιος Βήχας </a:t>
            </a:r>
            <a:endParaRPr lang="el-GR" sz="2800" b="1" kern="0" dirty="0">
              <a:solidFill>
                <a:schemeClr val="bg1">
                  <a:lumMod val="50000"/>
                </a:schemeClr>
              </a:solidFill>
              <a:ea typeface="Verdana" pitchFamily="34" charset="0"/>
              <a:cs typeface="Arial" pitchFamily="34" charset="0"/>
            </a:endParaRPr>
          </a:p>
        </p:txBody>
      </p:sp>
      <p:pic>
        <p:nvPicPr>
          <p:cNvPr id="2" name="Εικόνα 1"/>
          <p:cNvPicPr>
            <a:picLocks noChangeAspect="1"/>
          </p:cNvPicPr>
          <p:nvPr/>
        </p:nvPicPr>
        <p:blipFill>
          <a:blip r:embed="rId3" cstate="print"/>
          <a:stretch>
            <a:fillRect/>
          </a:stretch>
        </p:blipFill>
        <p:spPr>
          <a:xfrm>
            <a:off x="0" y="0"/>
            <a:ext cx="2365453" cy="2304488"/>
          </a:xfrm>
          <a:prstGeom prst="rect">
            <a:avLst/>
          </a:prstGeom>
        </p:spPr>
      </p:pic>
      <p:sp>
        <p:nvSpPr>
          <p:cNvPr id="18" name="Rectangle 17"/>
          <p:cNvSpPr/>
          <p:nvPr/>
        </p:nvSpPr>
        <p:spPr>
          <a:xfrm>
            <a:off x="4920343" y="2835704"/>
            <a:ext cx="6096000" cy="3108543"/>
          </a:xfrm>
          <a:prstGeom prst="rect">
            <a:avLst/>
          </a:prstGeom>
        </p:spPr>
        <p:txBody>
          <a:bodyPr>
            <a:spAutoFit/>
          </a:bodyPr>
          <a:lstStyle/>
          <a:p>
            <a:r>
              <a:rPr lang="el-GR" sz="1600" b="1" dirty="0" smtClean="0"/>
              <a:t>Καρδιολόγος </a:t>
            </a:r>
            <a:endParaRPr lang="en-US" sz="1600" b="1" dirty="0" smtClean="0"/>
          </a:p>
          <a:p>
            <a:endParaRPr lang="en-US" sz="1600" dirty="0" smtClean="0"/>
          </a:p>
          <a:p>
            <a:r>
              <a:rPr lang="el-GR" sz="1600" b="1" dirty="0" smtClean="0"/>
              <a:t>Ιδρυτής </a:t>
            </a:r>
            <a:r>
              <a:rPr lang="el-GR" sz="1600" dirty="0" smtClean="0"/>
              <a:t>του </a:t>
            </a:r>
            <a:r>
              <a:rPr lang="en-US" sz="1600" dirty="0" smtClean="0"/>
              <a:t>Metropolitan Community Clinic </a:t>
            </a:r>
            <a:r>
              <a:rPr lang="el-GR" sz="1600" dirty="0" smtClean="0"/>
              <a:t> στο Ελληνικό </a:t>
            </a:r>
            <a:endParaRPr lang="en-US" sz="1600" dirty="0" smtClean="0"/>
          </a:p>
          <a:p>
            <a:endParaRPr lang="en-US" sz="1600" dirty="0" smtClean="0"/>
          </a:p>
          <a:p>
            <a:r>
              <a:rPr lang="en-US" sz="1600" dirty="0" smtClean="0"/>
              <a:t>Metropolitan Community Clinic </a:t>
            </a:r>
            <a:r>
              <a:rPr lang="el-GR" sz="1600" dirty="0" smtClean="0"/>
              <a:t>στο Ελληνικό</a:t>
            </a:r>
            <a:r>
              <a:rPr lang="en-US" sz="1600" dirty="0" smtClean="0"/>
              <a:t>: </a:t>
            </a:r>
            <a:r>
              <a:rPr lang="el-GR" sz="1600" dirty="0" smtClean="0"/>
              <a:t>πολίτες χωρίς ασφάλιση υγείας να μπορούν να έχουν πρόσβαση στην υγειονομική περίθαλψη και τη δημόσια υγεία</a:t>
            </a:r>
            <a:endParaRPr lang="en-US" sz="1600" dirty="0" smtClean="0"/>
          </a:p>
          <a:p>
            <a:endParaRPr lang="en-US" sz="1600" dirty="0" smtClean="0"/>
          </a:p>
          <a:p>
            <a:r>
              <a:rPr lang="el-GR" sz="1600" b="1" dirty="0" smtClean="0"/>
              <a:t>Ομιλία:</a:t>
            </a:r>
            <a:r>
              <a:rPr lang="en-US" sz="1600" b="1" dirty="0" smtClean="0"/>
              <a:t> </a:t>
            </a:r>
            <a:r>
              <a:rPr lang="el-GR" sz="1600" b="1" dirty="0" smtClean="0"/>
              <a:t>Δράσεις και αίσθημα αλληλεγγύης του </a:t>
            </a:r>
            <a:r>
              <a:rPr lang="en-US" sz="1600" b="1" dirty="0" smtClean="0"/>
              <a:t>Metropolitan Community Clinic</a:t>
            </a:r>
            <a:endParaRPr lang="el-GR" sz="1600" b="1" dirty="0" smtClean="0"/>
          </a:p>
          <a:p>
            <a:endParaRPr lang="en-US" sz="1600" b="1" dirty="0" smtClean="0"/>
          </a:p>
          <a:p>
            <a:r>
              <a:rPr lang="el-GR" sz="2000" dirty="0" smtClean="0"/>
              <a:t>Επιβεβαιωμένος ομιλητής </a:t>
            </a:r>
            <a:endParaRPr lang="en-US" sz="2000" dirty="0"/>
          </a:p>
        </p:txBody>
      </p:sp>
      <p:pic>
        <p:nvPicPr>
          <p:cNvPr id="18434" name="Picture 2" descr="C:\Users\Eleni\Desktop\Health_Forward\DSC07126.jpg"/>
          <p:cNvPicPr>
            <a:picLocks noChangeAspect="1" noChangeArrowheads="1"/>
          </p:cNvPicPr>
          <p:nvPr/>
        </p:nvPicPr>
        <p:blipFill>
          <a:blip r:embed="rId4" cstate="print"/>
          <a:srcRect/>
          <a:stretch>
            <a:fillRect/>
          </a:stretch>
        </p:blipFill>
        <p:spPr bwMode="auto">
          <a:xfrm>
            <a:off x="1853123" y="2966936"/>
            <a:ext cx="3000980" cy="2250735"/>
          </a:xfrm>
          <a:prstGeom prst="rect">
            <a:avLst/>
          </a:prstGeom>
          <a:noFill/>
        </p:spPr>
      </p:pic>
    </p:spTree>
    <p:extLst>
      <p:ext uri="{BB962C8B-B14F-4D97-AF65-F5344CB8AC3E}">
        <p14:creationId xmlns:p14="http://schemas.microsoft.com/office/powerpoint/2010/main" val="3830635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28" name="Title 1"/>
          <p:cNvSpPr txBox="1">
            <a:spLocks/>
          </p:cNvSpPr>
          <p:nvPr/>
        </p:nvSpPr>
        <p:spPr>
          <a:xfrm>
            <a:off x="1432824" y="2232741"/>
            <a:ext cx="4429125" cy="611188"/>
          </a:xfrm>
          <a:prstGeom prst="rect">
            <a:avLst/>
          </a:prstGeom>
        </p:spPr>
        <p:txBody>
          <a:bodyPr/>
          <a:lstStyle/>
          <a:p>
            <a:pPr algn="ctr" eaLnBrk="0" hangingPunct="0">
              <a:defRPr/>
            </a:pPr>
            <a:r>
              <a:rPr lang="el-GR" sz="2800" b="1" kern="0" dirty="0" smtClean="0">
                <a:solidFill>
                  <a:schemeClr val="bg1">
                    <a:lumMod val="50000"/>
                  </a:schemeClr>
                </a:solidFill>
                <a:ea typeface="Verdana" pitchFamily="34" charset="0"/>
                <a:cs typeface="Arial" pitchFamily="34" charset="0"/>
              </a:rPr>
              <a:t>Μάρα </a:t>
            </a:r>
            <a:r>
              <a:rPr lang="el-GR" sz="2800" b="1" kern="0" dirty="0" err="1" smtClean="0">
                <a:solidFill>
                  <a:schemeClr val="bg1">
                    <a:lumMod val="50000"/>
                  </a:schemeClr>
                </a:solidFill>
                <a:ea typeface="Verdana" pitchFamily="34" charset="0"/>
                <a:cs typeface="Arial" pitchFamily="34" charset="0"/>
              </a:rPr>
              <a:t>Δαρμουσλή</a:t>
            </a:r>
            <a:r>
              <a:rPr lang="en-US" sz="2800" b="1" kern="0" dirty="0" smtClean="0">
                <a:solidFill>
                  <a:schemeClr val="bg1">
                    <a:lumMod val="50000"/>
                  </a:schemeClr>
                </a:solidFill>
                <a:ea typeface="Verdana" pitchFamily="34" charset="0"/>
                <a:cs typeface="Arial" pitchFamily="34" charset="0"/>
              </a:rPr>
              <a:t> </a:t>
            </a:r>
            <a:r>
              <a:rPr lang="en-US" sz="2800" b="1" kern="0" dirty="0" err="1" smtClean="0">
                <a:solidFill>
                  <a:schemeClr val="bg1">
                    <a:lumMod val="50000"/>
                  </a:schemeClr>
                </a:solidFill>
                <a:ea typeface="Verdana" pitchFamily="34" charset="0"/>
                <a:cs typeface="Arial" pitchFamily="34" charset="0"/>
              </a:rPr>
              <a:t>Darmousli</a:t>
            </a:r>
            <a:endParaRPr lang="el-GR" sz="2800" b="1" kern="0" dirty="0">
              <a:solidFill>
                <a:schemeClr val="bg1">
                  <a:lumMod val="50000"/>
                </a:schemeClr>
              </a:solidFill>
              <a:ea typeface="Verdana" pitchFamily="34" charset="0"/>
              <a:cs typeface="Arial" pitchFamily="34" charset="0"/>
            </a:endParaRPr>
          </a:p>
        </p:txBody>
      </p:sp>
      <p:pic>
        <p:nvPicPr>
          <p:cNvPr id="2" name="Εικόνα 1"/>
          <p:cNvPicPr>
            <a:picLocks noChangeAspect="1"/>
          </p:cNvPicPr>
          <p:nvPr/>
        </p:nvPicPr>
        <p:blipFill>
          <a:blip r:embed="rId3" cstate="print"/>
          <a:stretch>
            <a:fillRect/>
          </a:stretch>
        </p:blipFill>
        <p:spPr>
          <a:xfrm>
            <a:off x="0" y="0"/>
            <a:ext cx="2365453" cy="2304488"/>
          </a:xfrm>
          <a:prstGeom prst="rect">
            <a:avLst/>
          </a:prstGeom>
        </p:spPr>
      </p:pic>
      <p:sp>
        <p:nvSpPr>
          <p:cNvPr id="18" name="Rectangle 17"/>
          <p:cNvSpPr/>
          <p:nvPr/>
        </p:nvSpPr>
        <p:spPr>
          <a:xfrm>
            <a:off x="4920343" y="2835704"/>
            <a:ext cx="6096000" cy="2369880"/>
          </a:xfrm>
          <a:prstGeom prst="rect">
            <a:avLst/>
          </a:prstGeom>
        </p:spPr>
        <p:txBody>
          <a:bodyPr>
            <a:spAutoFit/>
          </a:bodyPr>
          <a:lstStyle/>
          <a:p>
            <a:r>
              <a:rPr lang="el-GR" sz="1600" b="1" dirty="0" smtClean="0"/>
              <a:t>Μοντέλο</a:t>
            </a:r>
            <a:endParaRPr lang="en-US" sz="1600" b="1" dirty="0" smtClean="0"/>
          </a:p>
          <a:p>
            <a:endParaRPr lang="en-US" sz="1600" dirty="0" smtClean="0"/>
          </a:p>
          <a:p>
            <a:r>
              <a:rPr lang="el-GR" sz="1600" dirty="0" smtClean="0"/>
              <a:t>Έπασχε από διατροφικές διαταραχές</a:t>
            </a:r>
            <a:endParaRPr lang="en-US" sz="1600" dirty="0" smtClean="0"/>
          </a:p>
          <a:p>
            <a:endParaRPr lang="en-US" sz="1600" dirty="0" smtClean="0"/>
          </a:p>
          <a:p>
            <a:r>
              <a:rPr lang="el-GR" sz="1600" dirty="0" smtClean="0"/>
              <a:t>Αλλαγή τρόπου ζωής</a:t>
            </a:r>
            <a:r>
              <a:rPr lang="en-US" sz="1600" dirty="0" smtClean="0"/>
              <a:t> </a:t>
            </a:r>
          </a:p>
          <a:p>
            <a:endParaRPr lang="en-US" sz="1600" dirty="0" smtClean="0"/>
          </a:p>
          <a:p>
            <a:r>
              <a:rPr lang="el-GR" sz="1600" b="1" dirty="0" smtClean="0"/>
              <a:t>Ομιλία</a:t>
            </a:r>
            <a:r>
              <a:rPr lang="en-US" sz="1600" b="1" dirty="0" smtClean="0"/>
              <a:t>: </a:t>
            </a:r>
            <a:r>
              <a:rPr lang="el-GR" sz="1600" b="1" dirty="0" smtClean="0"/>
              <a:t>Θεραπεία διατροφικών διαταραχών</a:t>
            </a:r>
            <a:endParaRPr lang="en-US" sz="1600" b="1" dirty="0" smtClean="0"/>
          </a:p>
          <a:p>
            <a:endParaRPr lang="en-US" sz="1600" b="1" dirty="0" smtClean="0"/>
          </a:p>
          <a:p>
            <a:r>
              <a:rPr lang="el-GR" sz="2000" dirty="0" smtClean="0"/>
              <a:t>Επιβεβαιωμένη ομιλητής </a:t>
            </a:r>
            <a:endParaRPr lang="en-US" sz="2000" dirty="0"/>
          </a:p>
        </p:txBody>
      </p:sp>
      <p:pic>
        <p:nvPicPr>
          <p:cNvPr id="59394" name="Picture 2" descr="http://static.myworld.gr/assets/media/Top/summer%202010%20b/90586.jpg"/>
          <p:cNvPicPr>
            <a:picLocks noChangeAspect="1" noChangeArrowheads="1"/>
          </p:cNvPicPr>
          <p:nvPr/>
        </p:nvPicPr>
        <p:blipFill>
          <a:blip r:embed="rId4" cstate="print"/>
          <a:srcRect/>
          <a:stretch>
            <a:fillRect/>
          </a:stretch>
        </p:blipFill>
        <p:spPr bwMode="auto">
          <a:xfrm>
            <a:off x="2762589" y="2782111"/>
            <a:ext cx="1728154" cy="3484732"/>
          </a:xfrm>
          <a:prstGeom prst="rect">
            <a:avLst/>
          </a:prstGeom>
          <a:noFill/>
        </p:spPr>
      </p:pic>
    </p:spTree>
    <p:extLst>
      <p:ext uri="{BB962C8B-B14F-4D97-AF65-F5344CB8AC3E}">
        <p14:creationId xmlns:p14="http://schemas.microsoft.com/office/powerpoint/2010/main" val="3830635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4"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13" name="Title 1"/>
          <p:cNvSpPr txBox="1">
            <a:spLocks/>
          </p:cNvSpPr>
          <p:nvPr/>
        </p:nvSpPr>
        <p:spPr>
          <a:xfrm>
            <a:off x="1223606" y="2165266"/>
            <a:ext cx="4429125" cy="611188"/>
          </a:xfrm>
          <a:prstGeom prst="rect">
            <a:avLst/>
          </a:prstGeom>
        </p:spPr>
        <p:txBody>
          <a:bodyPr/>
          <a:lstStyle/>
          <a:p>
            <a:pPr algn="ctr" eaLnBrk="0" hangingPunct="0">
              <a:defRPr/>
            </a:pPr>
            <a:r>
              <a:rPr lang="en-US" sz="2800" b="1" kern="0" dirty="0" err="1">
                <a:solidFill>
                  <a:schemeClr val="bg1">
                    <a:lumMod val="50000"/>
                  </a:schemeClr>
                </a:solidFill>
                <a:ea typeface="Verdana" pitchFamily="34" charset="0"/>
                <a:cs typeface="Arial" pitchFamily="34" charset="0"/>
              </a:rPr>
              <a:t>Phymeza</a:t>
            </a:r>
            <a:r>
              <a:rPr lang="en-US" sz="2800" b="1" kern="0" dirty="0">
                <a:solidFill>
                  <a:schemeClr val="bg1">
                    <a:lumMod val="50000"/>
                  </a:schemeClr>
                </a:solidFill>
                <a:ea typeface="Verdana" pitchFamily="34" charset="0"/>
                <a:cs typeface="Arial" pitchFamily="34" charset="0"/>
              </a:rPr>
              <a:t> </a:t>
            </a:r>
            <a:r>
              <a:rPr lang="en-US" sz="2800" b="1" kern="0" dirty="0" err="1">
                <a:solidFill>
                  <a:schemeClr val="bg1">
                    <a:lumMod val="50000"/>
                  </a:schemeClr>
                </a:solidFill>
                <a:ea typeface="Verdana" pitchFamily="34" charset="0"/>
                <a:cs typeface="Arial" pitchFamily="34" charset="0"/>
              </a:rPr>
              <a:t>Tisile</a:t>
            </a:r>
            <a:endParaRPr lang="el-GR" sz="2800" b="1" kern="0" dirty="0">
              <a:solidFill>
                <a:schemeClr val="bg1">
                  <a:lumMod val="50000"/>
                </a:schemeClr>
              </a:solidFill>
              <a:ea typeface="Verdana" pitchFamily="34" charset="0"/>
              <a:cs typeface="Arial" pitchFamily="34" charset="0"/>
            </a:endParaRPr>
          </a:p>
        </p:txBody>
      </p:sp>
      <p:sp>
        <p:nvSpPr>
          <p:cNvPr id="14" name="Rectangle 9"/>
          <p:cNvSpPr>
            <a:spLocks noChangeArrowheads="1"/>
          </p:cNvSpPr>
          <p:nvPr/>
        </p:nvSpPr>
        <p:spPr bwMode="auto">
          <a:xfrm>
            <a:off x="4837701" y="2645367"/>
            <a:ext cx="5562600" cy="328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457200" eaLnBrk="1" hangingPunct="1">
              <a:lnSpc>
                <a:spcPct val="90000"/>
              </a:lnSpc>
              <a:spcBef>
                <a:spcPct val="20000"/>
              </a:spcBef>
            </a:pPr>
            <a:r>
              <a:rPr lang="el-GR" altLang="el-GR" sz="1600" dirty="0" smtClean="0">
                <a:latin typeface="+mn-lt"/>
              </a:rPr>
              <a:t>Κατάγεται από τη Νότια Αφρική και στο παρελθόν έπασχε από φυματίωση, ο οργανισμός της δεν ανταποκρίνονταν στη θεραπευτική αγωγή και σήμερα είναι κουφή. </a:t>
            </a:r>
          </a:p>
          <a:p>
            <a:pPr algn="just" defTabSz="457200" eaLnBrk="1" hangingPunct="1">
              <a:lnSpc>
                <a:spcPct val="90000"/>
              </a:lnSpc>
              <a:spcBef>
                <a:spcPct val="20000"/>
              </a:spcBef>
            </a:pPr>
            <a:endParaRPr lang="el-GR" altLang="el-GR" sz="1600" dirty="0">
              <a:latin typeface="+mn-lt"/>
            </a:endParaRPr>
          </a:p>
          <a:p>
            <a:pPr algn="just" defTabSz="457200" eaLnBrk="1" hangingPunct="1">
              <a:lnSpc>
                <a:spcPct val="90000"/>
              </a:lnSpc>
              <a:spcBef>
                <a:spcPct val="20000"/>
              </a:spcBef>
            </a:pPr>
            <a:r>
              <a:rPr lang="el-GR" altLang="el-GR" sz="1600" b="1" dirty="0" smtClean="0">
                <a:latin typeface="+mn-lt"/>
              </a:rPr>
              <a:t>Μάιος </a:t>
            </a:r>
            <a:r>
              <a:rPr lang="en-US" altLang="el-GR" sz="1600" b="1" dirty="0" smtClean="0">
                <a:latin typeface="+mn-lt"/>
              </a:rPr>
              <a:t>2014</a:t>
            </a:r>
            <a:r>
              <a:rPr lang="en-US" altLang="el-GR" sz="1600" dirty="0" smtClean="0">
                <a:latin typeface="+mn-lt"/>
              </a:rPr>
              <a:t>:</a:t>
            </a:r>
            <a:r>
              <a:rPr lang="el-GR" altLang="el-GR" sz="1600" dirty="0" smtClean="0">
                <a:latin typeface="+mn-lt"/>
              </a:rPr>
              <a:t> Το </a:t>
            </a:r>
            <a:r>
              <a:rPr lang="en-US" altLang="el-GR" sz="1600" dirty="0" smtClean="0">
                <a:latin typeface="+mn-lt"/>
              </a:rPr>
              <a:t>World </a:t>
            </a:r>
            <a:r>
              <a:rPr lang="en-US" altLang="el-GR" sz="1600" dirty="0">
                <a:latin typeface="+mn-lt"/>
              </a:rPr>
              <a:t>Health Assembly-DR-TB Manifesto </a:t>
            </a:r>
            <a:r>
              <a:rPr lang="el-GR" altLang="el-GR" sz="1600" dirty="0" smtClean="0">
                <a:latin typeface="+mn-lt"/>
              </a:rPr>
              <a:t> υπογράφηκε από </a:t>
            </a:r>
            <a:r>
              <a:rPr lang="el-GR" altLang="el-GR" sz="1600" b="1" dirty="0" smtClean="0">
                <a:latin typeface="+mn-lt"/>
              </a:rPr>
              <a:t>5</a:t>
            </a:r>
            <a:r>
              <a:rPr lang="en-US" altLang="el-GR" sz="1600" b="1" dirty="0" smtClean="0">
                <a:latin typeface="+mn-lt"/>
              </a:rPr>
              <a:t>5.000</a:t>
            </a:r>
            <a:r>
              <a:rPr lang="en-US" altLang="el-GR" sz="1600" dirty="0" smtClean="0">
                <a:latin typeface="+mn-lt"/>
              </a:rPr>
              <a:t>-</a:t>
            </a:r>
            <a:r>
              <a:rPr lang="el-GR" altLang="el-GR" sz="1600" dirty="0" smtClean="0">
                <a:latin typeface="+mn-lt"/>
              </a:rPr>
              <a:t>παραδόθηκε στον Διευθυντή του τμήματος </a:t>
            </a:r>
            <a:r>
              <a:rPr lang="en-US" altLang="el-GR" sz="1600" dirty="0" smtClean="0">
                <a:latin typeface="+mn-lt"/>
              </a:rPr>
              <a:t>Global TB-WHO</a:t>
            </a:r>
            <a:endParaRPr lang="el-GR" altLang="el-GR" sz="1600" dirty="0">
              <a:latin typeface="+mn-lt"/>
            </a:endParaRPr>
          </a:p>
          <a:p>
            <a:pPr algn="just" defTabSz="457200" eaLnBrk="1" hangingPunct="1">
              <a:lnSpc>
                <a:spcPct val="90000"/>
              </a:lnSpc>
              <a:spcBef>
                <a:spcPct val="20000"/>
              </a:spcBef>
            </a:pPr>
            <a:endParaRPr lang="el-GR" altLang="el-GR" sz="1600" dirty="0">
              <a:latin typeface="+mn-lt"/>
            </a:endParaRPr>
          </a:p>
          <a:p>
            <a:pPr algn="just" defTabSz="457200" eaLnBrk="1" hangingPunct="1">
              <a:lnSpc>
                <a:spcPct val="90000"/>
              </a:lnSpc>
              <a:spcBef>
                <a:spcPct val="20000"/>
              </a:spcBef>
            </a:pPr>
            <a:r>
              <a:rPr lang="el-GR" altLang="el-GR" sz="1600" b="1" dirty="0" smtClean="0">
                <a:latin typeface="+mn-lt"/>
              </a:rPr>
              <a:t>Ομιλία</a:t>
            </a:r>
            <a:r>
              <a:rPr lang="en-US" altLang="el-GR" sz="1600" b="1" dirty="0" smtClean="0">
                <a:latin typeface="+mn-lt"/>
              </a:rPr>
              <a:t>:</a:t>
            </a:r>
            <a:r>
              <a:rPr lang="el-GR" altLang="el-GR" sz="1600" b="1" dirty="0" smtClean="0">
                <a:latin typeface="+mn-lt"/>
              </a:rPr>
              <a:t> </a:t>
            </a:r>
            <a:r>
              <a:rPr lang="el-GR" altLang="el-GR" sz="1600" dirty="0" smtClean="0">
                <a:latin typeface="+mn-lt"/>
              </a:rPr>
              <a:t>Επείγουσες δράσεις για τη βελτίωση της θεραπείας για τα άτομα που ζουν με φυματίωση και ο οργανισμός τους δεν ανταποκρίνεται στη θεραπευτική αγωγή</a:t>
            </a:r>
            <a:endParaRPr lang="en-US" altLang="el-GR" sz="1600" dirty="0">
              <a:latin typeface="+mn-lt"/>
            </a:endParaRPr>
          </a:p>
          <a:p>
            <a:pPr eaLnBrk="1" hangingPunct="1"/>
            <a:endParaRPr lang="en-US" altLang="el-GR" sz="1600" dirty="0">
              <a:latin typeface="+mn-lt"/>
            </a:endParaRPr>
          </a:p>
          <a:p>
            <a:pPr eaLnBrk="1" hangingPunct="1"/>
            <a:r>
              <a:rPr lang="el-GR" altLang="el-GR" sz="2000" dirty="0" smtClean="0">
                <a:latin typeface="+mn-lt"/>
              </a:rPr>
              <a:t>Προς επιβεβαίωση</a:t>
            </a:r>
            <a:endParaRPr lang="en-US" altLang="el-GR" sz="2000" dirty="0">
              <a:latin typeface="+mn-lt"/>
            </a:endParaRPr>
          </a:p>
        </p:txBody>
      </p:sp>
      <p:pic>
        <p:nvPicPr>
          <p:cNvPr id="15" name="Picture 2" descr="http://www.msf.org.uk/sites/uk/files/styles/slideshow_big/https/media.msf.org/Docs/MSF/Media/TR1/b/e/3/a/MSB876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34" r="2085" b="-386"/>
          <a:stretch/>
        </p:blipFill>
        <p:spPr bwMode="auto">
          <a:xfrm>
            <a:off x="2369580" y="2728840"/>
            <a:ext cx="2408113" cy="177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4" cstate="print"/>
          <a:stretch>
            <a:fillRect/>
          </a:stretch>
        </p:blipFill>
        <p:spPr>
          <a:xfrm>
            <a:off x="4127" y="136469"/>
            <a:ext cx="2365453" cy="2310584"/>
          </a:xfrm>
          <a:prstGeom prst="rect">
            <a:avLst/>
          </a:prstGeom>
        </p:spPr>
      </p:pic>
    </p:spTree>
    <p:extLst>
      <p:ext uri="{BB962C8B-B14F-4D97-AF65-F5344CB8AC3E}">
        <p14:creationId xmlns:p14="http://schemas.microsoft.com/office/powerpoint/2010/main" val="138855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18"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25" name="Content Placeholder 2"/>
          <p:cNvSpPr txBox="1">
            <a:spLocks/>
          </p:cNvSpPr>
          <p:nvPr/>
        </p:nvSpPr>
        <p:spPr>
          <a:xfrm>
            <a:off x="2172606" y="2602767"/>
            <a:ext cx="8337550" cy="3918856"/>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b="1" dirty="0">
                <a:solidFill>
                  <a:schemeClr val="bg1">
                    <a:lumMod val="50000"/>
                  </a:schemeClr>
                </a:solidFill>
              </a:rPr>
              <a:t>HEALTH FORWARD</a:t>
            </a:r>
          </a:p>
          <a:p>
            <a:pPr marL="0" indent="0">
              <a:buNone/>
            </a:pPr>
            <a:r>
              <a:rPr lang="el-GR" sz="2900" b="1" dirty="0" smtClean="0">
                <a:solidFill>
                  <a:schemeClr val="bg1">
                    <a:lumMod val="50000"/>
                  </a:schemeClr>
                </a:solidFill>
              </a:rPr>
              <a:t>Ο Σκοπός </a:t>
            </a:r>
            <a:endParaRPr lang="en-US" sz="2900" b="1" dirty="0">
              <a:solidFill>
                <a:schemeClr val="bg1">
                  <a:lumMod val="50000"/>
                </a:schemeClr>
              </a:solidFill>
            </a:endParaRPr>
          </a:p>
          <a:p>
            <a:pPr marL="0" indent="0">
              <a:buNone/>
            </a:pPr>
            <a:endParaRPr lang="el-GR" sz="5600" b="1" dirty="0">
              <a:solidFill>
                <a:schemeClr val="bg1">
                  <a:lumMod val="50000"/>
                </a:schemeClr>
              </a:solidFill>
            </a:endParaRPr>
          </a:p>
          <a:p>
            <a:pPr marL="0" indent="0">
              <a:buNone/>
            </a:pPr>
            <a:r>
              <a:rPr lang="el-GR" sz="2900" dirty="0" smtClean="0"/>
              <a:t>Να εμπνεύσουμε στη λογική του </a:t>
            </a:r>
            <a:r>
              <a:rPr lang="en-US" sz="2900" dirty="0" smtClean="0"/>
              <a:t>TED </a:t>
            </a:r>
          </a:p>
          <a:p>
            <a:pPr marL="0" indent="0">
              <a:buNone/>
            </a:pPr>
            <a:endParaRPr lang="en-US" sz="2900" dirty="0"/>
          </a:p>
          <a:p>
            <a:pPr marL="0" indent="0">
              <a:buNone/>
            </a:pPr>
            <a:r>
              <a:rPr lang="el-GR" sz="2900" dirty="0" smtClean="0"/>
              <a:t>Να μιλήσουμε στο ευρύ κοινό για θέματα υγείας και πρόληψης</a:t>
            </a:r>
            <a:endParaRPr lang="en-US" sz="5600" b="1" dirty="0" smtClean="0"/>
          </a:p>
          <a:p>
            <a:pPr marL="0" indent="0">
              <a:lnSpc>
                <a:spcPct val="110000"/>
              </a:lnSpc>
              <a:buNone/>
            </a:pPr>
            <a:endParaRPr lang="en-US" sz="5600" dirty="0"/>
          </a:p>
          <a:p>
            <a:pPr marL="0" indent="0">
              <a:buNone/>
            </a:pPr>
            <a:r>
              <a:rPr lang="en-US" sz="5600" dirty="0"/>
              <a:t/>
            </a:r>
            <a:br>
              <a:rPr lang="en-US" sz="5600" dirty="0"/>
            </a:br>
            <a:r>
              <a:rPr lang="en-US" sz="5600" dirty="0"/>
              <a:t/>
            </a:r>
            <a:br>
              <a:rPr lang="en-US" sz="5600" dirty="0"/>
            </a:br>
            <a:endParaRPr lang="en-US" sz="5600" dirty="0"/>
          </a:p>
          <a:p>
            <a:pPr marL="0" indent="0">
              <a:buFont typeface="Arial" panose="020B0604020202020204" pitchFamily="34" charset="0"/>
              <a:buNone/>
            </a:pPr>
            <a:endParaRPr lang="en-US" sz="5600" dirty="0" smtClean="0">
              <a:solidFill>
                <a:srgbClr val="404040"/>
              </a:solidFill>
            </a:endParaRPr>
          </a:p>
          <a:p>
            <a:pPr marL="0" indent="0">
              <a:buFont typeface="Arial" panose="020B0604020202020204" pitchFamily="34" charset="0"/>
              <a:buNone/>
            </a:pPr>
            <a:endParaRPr lang="en-US" sz="5600" dirty="0" smtClean="0">
              <a:solidFill>
                <a:srgbClr val="404040"/>
              </a:solidFill>
            </a:endParaRPr>
          </a:p>
          <a:p>
            <a:pPr marL="0" indent="0">
              <a:buFont typeface="Arial" panose="020B0604020202020204" pitchFamily="34" charset="0"/>
              <a:buNone/>
            </a:pPr>
            <a:endParaRPr lang="en-US" sz="5600" dirty="0" smtClean="0">
              <a:solidFill>
                <a:srgbClr val="404040"/>
              </a:solidFill>
            </a:endParaRPr>
          </a:p>
          <a:p>
            <a:pPr marL="0" indent="0">
              <a:buFont typeface="Arial" panose="020B0604020202020204" pitchFamily="34" charset="0"/>
              <a:buNone/>
            </a:pPr>
            <a:endParaRPr lang="en-US" sz="5600" dirty="0">
              <a:solidFill>
                <a:srgbClr val="404040"/>
              </a:solidFill>
            </a:endParaRPr>
          </a:p>
        </p:txBody>
      </p:sp>
      <p:pic>
        <p:nvPicPr>
          <p:cNvPr id="2" name="Εικόνα 1"/>
          <p:cNvPicPr>
            <a:picLocks noChangeAspect="1"/>
          </p:cNvPicPr>
          <p:nvPr/>
        </p:nvPicPr>
        <p:blipFill>
          <a:blip r:embed="rId3" cstate="print"/>
          <a:stretch>
            <a:fillRect/>
          </a:stretch>
        </p:blipFill>
        <p:spPr>
          <a:xfrm>
            <a:off x="2132630" y="24839"/>
            <a:ext cx="2167521" cy="2110103"/>
          </a:xfrm>
          <a:prstGeom prst="rect">
            <a:avLst/>
          </a:prstGeom>
        </p:spPr>
      </p:pic>
    </p:spTree>
    <p:extLst>
      <p:ext uri="{BB962C8B-B14F-4D97-AF65-F5344CB8AC3E}">
        <p14:creationId xmlns:p14="http://schemas.microsoft.com/office/powerpoint/2010/main" val="3735421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4"/>
          <p:cNvGrpSpPr>
            <a:grpSpLocks/>
          </p:cNvGrpSpPr>
          <p:nvPr/>
        </p:nvGrpSpPr>
        <p:grpSpPr bwMode="auto">
          <a:xfrm>
            <a:off x="-42864"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18"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25" name="Content Placeholder 2"/>
          <p:cNvSpPr txBox="1">
            <a:spLocks/>
          </p:cNvSpPr>
          <p:nvPr/>
        </p:nvSpPr>
        <p:spPr>
          <a:xfrm>
            <a:off x="1740500" y="3646984"/>
            <a:ext cx="4284532" cy="2351815"/>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5600" b="1" dirty="0" smtClean="0"/>
          </a:p>
          <a:p>
            <a:pPr marL="0" indent="0">
              <a:lnSpc>
                <a:spcPct val="110000"/>
              </a:lnSpc>
              <a:buNone/>
            </a:pPr>
            <a:r>
              <a:rPr lang="el-GR" sz="6400" b="1" dirty="0" smtClean="0"/>
              <a:t>Πρώτη μέρα,  Σάββατο 13 Σεπτεμβρίου </a:t>
            </a:r>
            <a:endParaRPr lang="en-US" sz="6400" b="1" dirty="0"/>
          </a:p>
          <a:p>
            <a:pPr algn="just"/>
            <a:r>
              <a:rPr lang="el-GR" sz="5600" dirty="0" smtClean="0"/>
              <a:t>Σεμινάρια που σχετίζονται με θέματα υγείας, ευεξίας και πρόληψης</a:t>
            </a:r>
            <a:endParaRPr lang="en-US" sz="5600" dirty="0" smtClean="0"/>
          </a:p>
          <a:p>
            <a:pPr algn="just"/>
            <a:r>
              <a:rPr lang="el-GR" sz="5600" dirty="0" smtClean="0"/>
              <a:t>Οι συμμετέχοντες θα έχουν τη δυνατότητα να συναντηθούν με κορυφαίους επαγγελματίες υγείας και ερευνητές</a:t>
            </a:r>
            <a:endParaRPr lang="en-US" sz="5600" dirty="0" smtClean="0"/>
          </a:p>
          <a:p>
            <a:pPr algn="just"/>
            <a:r>
              <a:rPr lang="el-GR" sz="5600" dirty="0" smtClean="0"/>
              <a:t>Στο </a:t>
            </a:r>
            <a:r>
              <a:rPr lang="en-US" sz="5600" dirty="0" smtClean="0"/>
              <a:t>event </a:t>
            </a:r>
            <a:r>
              <a:rPr lang="el-GR" sz="5600" dirty="0" smtClean="0"/>
              <a:t>θα συμμετέχουν ομιλητές, ακαδημαϊκοί εκπρόσωποι της βιομηχανίας και του κράτους</a:t>
            </a:r>
            <a:endParaRPr lang="en-US" sz="5600" dirty="0" smtClean="0"/>
          </a:p>
          <a:p>
            <a:pPr marL="0" indent="0">
              <a:buFont typeface="Arial" panose="020B0604020202020204" pitchFamily="34" charset="0"/>
              <a:buNone/>
            </a:pPr>
            <a:endParaRPr lang="en-US" sz="5600" dirty="0" smtClean="0">
              <a:solidFill>
                <a:srgbClr val="404040"/>
              </a:solidFill>
            </a:endParaRPr>
          </a:p>
          <a:p>
            <a:pPr marL="0" indent="0">
              <a:buFont typeface="Arial" panose="020B0604020202020204" pitchFamily="34" charset="0"/>
              <a:buNone/>
            </a:pPr>
            <a:endParaRPr lang="en-US" sz="5600" dirty="0" smtClean="0">
              <a:solidFill>
                <a:srgbClr val="404040"/>
              </a:solidFill>
            </a:endParaRPr>
          </a:p>
          <a:p>
            <a:pPr marL="0" indent="0">
              <a:buFont typeface="Arial" panose="020B0604020202020204" pitchFamily="34" charset="0"/>
              <a:buNone/>
            </a:pPr>
            <a:endParaRPr lang="en-US" sz="5600" dirty="0" smtClean="0">
              <a:solidFill>
                <a:srgbClr val="404040"/>
              </a:solidFill>
            </a:endParaRPr>
          </a:p>
          <a:p>
            <a:pPr marL="0" indent="0">
              <a:buFont typeface="Arial" panose="020B0604020202020204" pitchFamily="34" charset="0"/>
              <a:buNone/>
            </a:pPr>
            <a:endParaRPr lang="en-US" sz="5600" dirty="0">
              <a:solidFill>
                <a:srgbClr val="404040"/>
              </a:solidFill>
            </a:endParaRPr>
          </a:p>
        </p:txBody>
      </p:sp>
      <p:pic>
        <p:nvPicPr>
          <p:cNvPr id="2" name="Εικόνα 1"/>
          <p:cNvPicPr>
            <a:picLocks noChangeAspect="1"/>
          </p:cNvPicPr>
          <p:nvPr/>
        </p:nvPicPr>
        <p:blipFill>
          <a:blip r:embed="rId3" cstate="print"/>
          <a:stretch>
            <a:fillRect/>
          </a:stretch>
        </p:blipFill>
        <p:spPr>
          <a:xfrm>
            <a:off x="2475469" y="232349"/>
            <a:ext cx="2167521" cy="2110103"/>
          </a:xfrm>
          <a:prstGeom prst="rect">
            <a:avLst/>
          </a:prstGeom>
        </p:spPr>
      </p:pic>
      <p:sp>
        <p:nvSpPr>
          <p:cNvPr id="5" name="TextBox 4"/>
          <p:cNvSpPr txBox="1"/>
          <p:nvPr/>
        </p:nvSpPr>
        <p:spPr>
          <a:xfrm>
            <a:off x="1834856" y="2537228"/>
            <a:ext cx="9796971" cy="1168525"/>
          </a:xfrm>
          <a:prstGeom prst="rect">
            <a:avLst/>
          </a:prstGeom>
          <a:noFill/>
        </p:spPr>
        <p:txBody>
          <a:bodyPr wrap="square" rtlCol="0">
            <a:spAutoFit/>
          </a:bodyPr>
          <a:lstStyle/>
          <a:p>
            <a:pPr>
              <a:lnSpc>
                <a:spcPct val="70000"/>
              </a:lnSpc>
              <a:spcBef>
                <a:spcPts val="1000"/>
              </a:spcBef>
            </a:pPr>
            <a:r>
              <a:rPr lang="en-US" sz="1400" b="1" dirty="0">
                <a:solidFill>
                  <a:schemeClr val="bg1">
                    <a:lumMod val="50000"/>
                  </a:schemeClr>
                </a:solidFill>
              </a:rPr>
              <a:t>HEALTH FORWARD</a:t>
            </a:r>
          </a:p>
          <a:p>
            <a:pPr>
              <a:lnSpc>
                <a:spcPct val="70000"/>
              </a:lnSpc>
              <a:spcBef>
                <a:spcPts val="1000"/>
              </a:spcBef>
            </a:pPr>
            <a:r>
              <a:rPr lang="el-GR" sz="1400" b="1" dirty="0" smtClean="0">
                <a:solidFill>
                  <a:schemeClr val="bg1">
                    <a:lumMod val="50000"/>
                  </a:schemeClr>
                </a:solidFill>
              </a:rPr>
              <a:t>Το Πρόγραμμα </a:t>
            </a:r>
            <a:endParaRPr lang="en-US" sz="1400" b="1" dirty="0">
              <a:solidFill>
                <a:schemeClr val="bg1">
                  <a:lumMod val="50000"/>
                </a:schemeClr>
              </a:solidFill>
            </a:endParaRPr>
          </a:p>
          <a:p>
            <a:endParaRPr lang="en-US" sz="1400" b="1" dirty="0">
              <a:solidFill>
                <a:schemeClr val="bg1">
                  <a:lumMod val="50000"/>
                </a:schemeClr>
              </a:solidFill>
            </a:endParaRPr>
          </a:p>
          <a:p>
            <a:r>
              <a:rPr lang="el-GR" sz="1400" dirty="0" smtClean="0">
                <a:solidFill>
                  <a:schemeClr val="bg1">
                    <a:lumMod val="50000"/>
                  </a:schemeClr>
                </a:solidFill>
              </a:rPr>
              <a:t>Το  διήμερο καινοτόμο </a:t>
            </a:r>
            <a:r>
              <a:rPr lang="en-US" sz="1400" dirty="0" smtClean="0">
                <a:solidFill>
                  <a:schemeClr val="bg1">
                    <a:lumMod val="50000"/>
                  </a:schemeClr>
                </a:solidFill>
              </a:rPr>
              <a:t>event , </a:t>
            </a:r>
            <a:r>
              <a:rPr lang="el-GR" sz="1400" dirty="0" smtClean="0">
                <a:solidFill>
                  <a:schemeClr val="bg1">
                    <a:lumMod val="50000"/>
                  </a:schemeClr>
                </a:solidFill>
              </a:rPr>
              <a:t>σκοπό έχει να μας εμπνεύσει και να μας βάλει στη διαδικασία να δούμε και να συμμετέχουμε σε μία παγκόσμια συζήτηση για οτιδήποτε νέο και σημαντικό συμβαίνει στο χώρο της υγείας και της ιατρικής.</a:t>
            </a:r>
            <a:endParaRPr lang="en-US" sz="1400" dirty="0" smtClean="0">
              <a:solidFill>
                <a:schemeClr val="bg1">
                  <a:lumMod val="50000"/>
                </a:schemeClr>
              </a:solidFill>
            </a:endParaRPr>
          </a:p>
        </p:txBody>
      </p:sp>
      <p:sp>
        <p:nvSpPr>
          <p:cNvPr id="14" name="Content Placeholder 2"/>
          <p:cNvSpPr txBox="1">
            <a:spLocks/>
          </p:cNvSpPr>
          <p:nvPr/>
        </p:nvSpPr>
        <p:spPr>
          <a:xfrm>
            <a:off x="6180755" y="3903379"/>
            <a:ext cx="5743956" cy="1834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1600" b="1" dirty="0" smtClean="0"/>
              <a:t>Δεύτερη μέρα, Κυριακή 14 Σεπτεμβρίου </a:t>
            </a:r>
            <a:endParaRPr lang="en-US" sz="1600" b="1" dirty="0" smtClean="0"/>
          </a:p>
          <a:p>
            <a:pPr algn="just">
              <a:lnSpc>
                <a:spcPct val="70000"/>
              </a:lnSpc>
            </a:pPr>
            <a:r>
              <a:rPr lang="el-GR" sz="1400" dirty="0" smtClean="0"/>
              <a:t>Θα πραγματοποιηθούν </a:t>
            </a:r>
            <a:r>
              <a:rPr lang="en-US" sz="1400" dirty="0" smtClean="0"/>
              <a:t>Live </a:t>
            </a:r>
            <a:r>
              <a:rPr lang="el-GR" sz="1400" dirty="0" smtClean="0"/>
              <a:t>καινοτόμες παρουσιάσεις από Έλληνες και διεθνής ομιλητές</a:t>
            </a:r>
            <a:endParaRPr lang="en-US" sz="1400" dirty="0"/>
          </a:p>
          <a:p>
            <a:pPr algn="just">
              <a:lnSpc>
                <a:spcPct val="70000"/>
              </a:lnSpc>
            </a:pPr>
            <a:r>
              <a:rPr lang="el-GR" sz="1400" dirty="0" smtClean="0"/>
              <a:t>Σκοπός του </a:t>
            </a:r>
            <a:r>
              <a:rPr lang="en-US" sz="1400" dirty="0" smtClean="0"/>
              <a:t>event </a:t>
            </a:r>
            <a:r>
              <a:rPr lang="el-GR" sz="1400" dirty="0" smtClean="0"/>
              <a:t>είναι να φέρει σε επαφή ανθρώπους από τον χώρο της Υγεία, της Τεχνολογίας, της Καινοτομίας και της Τέχνης</a:t>
            </a:r>
            <a:endParaRPr lang="en-US" sz="1400" dirty="0"/>
          </a:p>
          <a:p>
            <a:pPr algn="just">
              <a:lnSpc>
                <a:spcPct val="70000"/>
              </a:lnSpc>
            </a:pPr>
            <a:r>
              <a:rPr lang="el-GR" sz="1400" dirty="0" smtClean="0"/>
              <a:t>Οι ομιλίες θα μεταδοθούν από εξέχοντες ανθρώπους σε όλο τον κόσμο και θα τις παρακολουθήσουν περίπου 800 θεατές και χιλιάδες άλλοι μέσω </a:t>
            </a:r>
            <a:r>
              <a:rPr lang="en-US" sz="1400" dirty="0" smtClean="0"/>
              <a:t>Internet</a:t>
            </a:r>
            <a:endParaRPr lang="en-US" sz="5600" dirty="0" smtClean="0">
              <a:solidFill>
                <a:srgbClr val="404040"/>
              </a:solidFill>
            </a:endParaRPr>
          </a:p>
          <a:p>
            <a:pPr marL="0" indent="0">
              <a:buFont typeface="Arial" panose="020B0604020202020204" pitchFamily="34" charset="0"/>
              <a:buNone/>
            </a:pPr>
            <a:endParaRPr lang="en-US" sz="5600" dirty="0" smtClean="0">
              <a:solidFill>
                <a:srgbClr val="404040"/>
              </a:solidFill>
            </a:endParaRPr>
          </a:p>
          <a:p>
            <a:pPr marL="0" indent="0">
              <a:buFont typeface="Arial" panose="020B0604020202020204" pitchFamily="34" charset="0"/>
              <a:buNone/>
            </a:pPr>
            <a:endParaRPr lang="en-US" sz="5600" dirty="0" smtClean="0">
              <a:solidFill>
                <a:srgbClr val="404040"/>
              </a:solidFill>
            </a:endParaRPr>
          </a:p>
          <a:p>
            <a:pPr marL="0" indent="0">
              <a:buFont typeface="Arial" panose="020B0604020202020204" pitchFamily="34" charset="0"/>
              <a:buNone/>
            </a:pPr>
            <a:endParaRPr lang="en-US" sz="5600" dirty="0">
              <a:solidFill>
                <a:srgbClr val="404040"/>
              </a:solidFill>
            </a:endParaRPr>
          </a:p>
        </p:txBody>
      </p:sp>
    </p:spTree>
    <p:extLst>
      <p:ext uri="{BB962C8B-B14F-4D97-AF65-F5344CB8AC3E}">
        <p14:creationId xmlns:p14="http://schemas.microsoft.com/office/powerpoint/2010/main" val="1392381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22626" y="2512648"/>
            <a:ext cx="7942866" cy="2594919"/>
          </a:xfrm>
        </p:spPr>
        <p:txBody>
          <a:bodyPr>
            <a:normAutofit/>
          </a:bodyPr>
          <a:lstStyle/>
          <a:p>
            <a:pPr marL="0" indent="0">
              <a:lnSpc>
                <a:spcPct val="80000"/>
              </a:lnSpc>
              <a:buNone/>
              <a:defRPr/>
            </a:pPr>
            <a:r>
              <a:rPr lang="en-US" sz="1400" b="1" dirty="0">
                <a:solidFill>
                  <a:schemeClr val="bg1">
                    <a:lumMod val="50000"/>
                  </a:schemeClr>
                </a:solidFill>
              </a:rPr>
              <a:t>HEALTH FORWARD</a:t>
            </a:r>
          </a:p>
          <a:p>
            <a:pPr marL="0" indent="0">
              <a:lnSpc>
                <a:spcPct val="80000"/>
              </a:lnSpc>
              <a:buNone/>
              <a:defRPr/>
            </a:pPr>
            <a:r>
              <a:rPr lang="en-US" sz="1400" b="1" dirty="0" smtClean="0">
                <a:solidFill>
                  <a:schemeClr val="bg1">
                    <a:lumMod val="50000"/>
                  </a:schemeClr>
                </a:solidFill>
              </a:rPr>
              <a:t>To TEDMED </a:t>
            </a:r>
            <a:r>
              <a:rPr lang="en-US" sz="1400" b="1" dirty="0">
                <a:solidFill>
                  <a:schemeClr val="bg1">
                    <a:lumMod val="50000"/>
                  </a:schemeClr>
                </a:solidFill>
              </a:rPr>
              <a:t>2014 </a:t>
            </a:r>
            <a:r>
              <a:rPr lang="el-GR" sz="1400" b="1" dirty="0" smtClean="0">
                <a:solidFill>
                  <a:schemeClr val="bg1">
                    <a:lumMod val="50000"/>
                  </a:schemeClr>
                </a:solidFill>
              </a:rPr>
              <a:t>φτάνει την Αθήνα </a:t>
            </a:r>
            <a:endParaRPr lang="en-US" sz="1400" b="1" dirty="0">
              <a:solidFill>
                <a:schemeClr val="bg1">
                  <a:lumMod val="50000"/>
                </a:schemeClr>
              </a:solidFill>
            </a:endParaRPr>
          </a:p>
          <a:p>
            <a:pPr marL="0" indent="0">
              <a:buNone/>
            </a:pPr>
            <a:endParaRPr lang="en-US" sz="1000" b="1" dirty="0" smtClean="0">
              <a:solidFill>
                <a:schemeClr val="bg2">
                  <a:lumMod val="50000"/>
                </a:schemeClr>
              </a:solidFill>
            </a:endParaRPr>
          </a:p>
          <a:p>
            <a:pPr marL="0" indent="0">
              <a:buNone/>
            </a:pPr>
            <a:r>
              <a:rPr lang="el-GR" sz="2000" b="1" dirty="0" smtClean="0">
                <a:solidFill>
                  <a:schemeClr val="bg2">
                    <a:lumMod val="50000"/>
                  </a:schemeClr>
                </a:solidFill>
              </a:rPr>
              <a:t>Το </a:t>
            </a:r>
            <a:r>
              <a:rPr lang="en-US" sz="2000" b="1" dirty="0" smtClean="0">
                <a:solidFill>
                  <a:schemeClr val="bg2">
                    <a:lumMod val="50000"/>
                  </a:schemeClr>
                </a:solidFill>
              </a:rPr>
              <a:t>TEDMED </a:t>
            </a:r>
            <a:r>
              <a:rPr lang="el-GR" sz="2000" b="1" dirty="0" smtClean="0">
                <a:solidFill>
                  <a:schemeClr val="bg2">
                    <a:lumMod val="50000"/>
                  </a:schemeClr>
                </a:solidFill>
              </a:rPr>
              <a:t>μεταδίδεται ζωντανά στην Αθήνα από το </a:t>
            </a:r>
            <a:r>
              <a:rPr lang="en-US" sz="2000" b="1" dirty="0" smtClean="0">
                <a:solidFill>
                  <a:srgbClr val="FF0000"/>
                </a:solidFill>
              </a:rPr>
              <a:t>HEALTH FORWARD</a:t>
            </a:r>
          </a:p>
          <a:p>
            <a:pPr marL="0" indent="0" defTabSz="457200">
              <a:lnSpc>
                <a:spcPct val="70000"/>
              </a:lnSpc>
              <a:spcBef>
                <a:spcPct val="20000"/>
              </a:spcBef>
              <a:buNone/>
              <a:defRPr/>
            </a:pPr>
            <a:endParaRPr lang="el-GR" sz="1400" dirty="0">
              <a:solidFill>
                <a:sysClr val="windowText" lastClr="000000"/>
              </a:solidFill>
              <a:latin typeface="Calibri"/>
            </a:endParaRPr>
          </a:p>
          <a:p>
            <a:pPr marL="0" indent="0" algn="just" defTabSz="457200">
              <a:lnSpc>
                <a:spcPct val="70000"/>
              </a:lnSpc>
              <a:spcBef>
                <a:spcPct val="20000"/>
              </a:spcBef>
              <a:buNone/>
              <a:defRPr/>
            </a:pPr>
            <a:r>
              <a:rPr lang="en-US" sz="1400" dirty="0" smtClean="0">
                <a:solidFill>
                  <a:sysClr val="windowText" lastClr="000000"/>
                </a:solidFill>
              </a:rPr>
              <a:t>T</a:t>
            </a:r>
            <a:r>
              <a:rPr lang="el-GR" sz="1400" dirty="0" smtClean="0">
                <a:solidFill>
                  <a:sysClr val="windowText" lastClr="000000"/>
                </a:solidFill>
              </a:rPr>
              <a:t>ο Τ</a:t>
            </a:r>
            <a:r>
              <a:rPr lang="en-US" sz="1400" dirty="0" smtClean="0">
                <a:solidFill>
                  <a:sysClr val="windowText" lastClr="000000"/>
                </a:solidFill>
              </a:rPr>
              <a:t>EDMED</a:t>
            </a:r>
            <a:r>
              <a:rPr lang="el-GR" sz="1400" dirty="0" smtClean="0">
                <a:solidFill>
                  <a:sysClr val="windowText" lastClr="000000"/>
                </a:solidFill>
              </a:rPr>
              <a:t>, αποτελεί έναν αναγνωρισμένο ηγέτη, στην προσπάθεια δημιουργίας ενός υγιέστερου περιβάλλοντος για τα 7 δισεκατομμύρια κατοίκους του πλανήτη. Δύο περιβάλλοντα θα συμμετέχουν σε ένα ταυτόχρονα ενωμένο και ψηφιακά συνδεδεμένο πρόγραμμα με ίσο αριθμό ομιλητών</a:t>
            </a:r>
            <a:r>
              <a:rPr lang="en-US" sz="1400" dirty="0" smtClean="0">
                <a:solidFill>
                  <a:sysClr val="windowText" lastClr="000000"/>
                </a:solidFill>
              </a:rPr>
              <a:t>, </a:t>
            </a:r>
            <a:r>
              <a:rPr lang="el-GR" sz="1400" dirty="0" smtClean="0">
                <a:solidFill>
                  <a:sysClr val="windowText" lastClr="000000"/>
                </a:solidFill>
              </a:rPr>
              <a:t>εκπροσώπων  και καινοτόμων</a:t>
            </a:r>
            <a:r>
              <a:rPr lang="en-US" sz="1400" dirty="0" smtClean="0">
                <a:solidFill>
                  <a:sysClr val="windowText" lastClr="000000"/>
                </a:solidFill>
              </a:rPr>
              <a:t> </a:t>
            </a:r>
            <a:r>
              <a:rPr lang="el-GR" sz="1400" dirty="0" smtClean="0">
                <a:solidFill>
                  <a:sysClr val="windowText" lastClr="000000"/>
                </a:solidFill>
              </a:rPr>
              <a:t>εταιρειών </a:t>
            </a:r>
            <a:r>
              <a:rPr lang="en-US" sz="1400" dirty="0" smtClean="0">
                <a:solidFill>
                  <a:sysClr val="windowText" lastClr="000000"/>
                </a:solidFill>
              </a:rPr>
              <a:t>startups.</a:t>
            </a:r>
            <a:endParaRPr lang="en-US" sz="1400" dirty="0">
              <a:solidFill>
                <a:sysClr val="windowText" lastClr="000000"/>
              </a:solidFill>
            </a:endParaRPr>
          </a:p>
          <a:p>
            <a:pPr marL="0" indent="0" algn="just">
              <a:lnSpc>
                <a:spcPct val="70000"/>
              </a:lnSpc>
              <a:buNone/>
            </a:pPr>
            <a:r>
              <a:rPr lang="el-GR" sz="1400" dirty="0" smtClean="0">
                <a:solidFill>
                  <a:sysClr val="windowText" lastClr="000000"/>
                </a:solidFill>
              </a:rPr>
              <a:t>Όσοι θα συμμετέχουν στο </a:t>
            </a:r>
            <a:r>
              <a:rPr lang="en-US" sz="1400" dirty="0" smtClean="0">
                <a:solidFill>
                  <a:sysClr val="windowText" lastClr="000000"/>
                </a:solidFill>
              </a:rPr>
              <a:t>Health Forward</a:t>
            </a:r>
            <a:r>
              <a:rPr lang="el-GR" sz="1400" dirty="0" smtClean="0">
                <a:solidFill>
                  <a:sysClr val="windowText" lastClr="000000"/>
                </a:solidFill>
              </a:rPr>
              <a:t>, θα έχουν τη μοναδική ευκαιρία να παρακολουθήσουν </a:t>
            </a:r>
            <a:r>
              <a:rPr lang="en-US" sz="1400" dirty="0" smtClean="0">
                <a:solidFill>
                  <a:sysClr val="windowText" lastClr="000000"/>
                </a:solidFill>
              </a:rPr>
              <a:t> </a:t>
            </a:r>
            <a:r>
              <a:rPr lang="el-GR" sz="1400" dirty="0" smtClean="0">
                <a:solidFill>
                  <a:sysClr val="windowText" lastClr="000000"/>
                </a:solidFill>
              </a:rPr>
              <a:t>ομιλίες από κορυφαίους διεθνής ομιλητές, κατευθείαν από την σκηνή </a:t>
            </a:r>
            <a:r>
              <a:rPr lang="en-US" sz="1400" dirty="0" smtClean="0">
                <a:solidFill>
                  <a:sysClr val="windowText" lastClr="000000"/>
                </a:solidFill>
              </a:rPr>
              <a:t>TEDMED </a:t>
            </a:r>
            <a:r>
              <a:rPr lang="el-GR" sz="1400" dirty="0" smtClean="0">
                <a:solidFill>
                  <a:sysClr val="windowText" lastClr="000000"/>
                </a:solidFill>
              </a:rPr>
              <a:t>.</a:t>
            </a:r>
            <a:endParaRPr lang="en-US" sz="1400" dirty="0">
              <a:solidFill>
                <a:sysClr val="windowText" lastClr="000000"/>
              </a:solidFill>
            </a:endParaRPr>
          </a:p>
          <a:p>
            <a:pPr marL="0" indent="0">
              <a:lnSpc>
                <a:spcPct val="70000"/>
              </a:lnSpc>
              <a:buNone/>
            </a:pPr>
            <a:endParaRPr lang="en-US" sz="1500" dirty="0">
              <a:solidFill>
                <a:sysClr val="windowText" lastClr="000000"/>
              </a:solidFill>
              <a:latin typeface="Calibri"/>
            </a:endParaRPr>
          </a:p>
          <a:p>
            <a:pPr marL="0" indent="0">
              <a:lnSpc>
                <a:spcPct val="70000"/>
              </a:lnSpc>
              <a:buNone/>
            </a:pPr>
            <a:endParaRPr lang="en-US" sz="1400" dirty="0" smtClean="0"/>
          </a:p>
        </p:txBody>
      </p:sp>
      <p:grpSp>
        <p:nvGrpSpPr>
          <p:cNvPr id="4" name="Group 24"/>
          <p:cNvGrpSpPr>
            <a:grpSpLocks/>
          </p:cNvGrpSpPr>
          <p:nvPr/>
        </p:nvGrpSpPr>
        <p:grpSpPr bwMode="auto">
          <a:xfrm>
            <a:off x="0" y="5861177"/>
            <a:ext cx="12234864" cy="996823"/>
            <a:chOff x="-42470" y="6106792"/>
            <a:chExt cx="9216450" cy="771226"/>
          </a:xfrm>
        </p:grpSpPr>
        <p:sp>
          <p:nvSpPr>
            <p:cNvPr id="5"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7" name="Group 18"/>
            <p:cNvGrpSpPr>
              <a:grpSpLocks/>
            </p:cNvGrpSpPr>
            <p:nvPr/>
          </p:nvGrpSpPr>
          <p:grpSpPr bwMode="auto">
            <a:xfrm>
              <a:off x="-42470" y="6106792"/>
              <a:ext cx="9216450" cy="771226"/>
              <a:chOff x="-42470" y="5932624"/>
              <a:chExt cx="9216450" cy="771226"/>
            </a:xfrm>
          </p:grpSpPr>
          <p:sp>
            <p:nvSpPr>
              <p:cNvPr id="8"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9"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10"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11"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12"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pic>
        <p:nvPicPr>
          <p:cNvPr id="13" name="Εικόνα 12"/>
          <p:cNvPicPr>
            <a:picLocks noChangeAspect="1"/>
          </p:cNvPicPr>
          <p:nvPr/>
        </p:nvPicPr>
        <p:blipFill rotWithShape="1">
          <a:blip r:embed="rId3" cstate="print"/>
          <a:srcRect l="-823" t="13840" r="6876" b="19070"/>
          <a:stretch/>
        </p:blipFill>
        <p:spPr>
          <a:xfrm>
            <a:off x="5358809" y="146007"/>
            <a:ext cx="6436963" cy="2251709"/>
          </a:xfrm>
          <a:prstGeom prst="rect">
            <a:avLst/>
          </a:prstGeom>
        </p:spPr>
      </p:pic>
      <p:pic>
        <p:nvPicPr>
          <p:cNvPr id="14" name="Εικόνα 13"/>
          <p:cNvPicPr>
            <a:picLocks noChangeAspect="1"/>
          </p:cNvPicPr>
          <p:nvPr/>
        </p:nvPicPr>
        <p:blipFill>
          <a:blip r:embed="rId4" cstate="print"/>
          <a:stretch>
            <a:fillRect/>
          </a:stretch>
        </p:blipFill>
        <p:spPr>
          <a:xfrm>
            <a:off x="2576578" y="5047872"/>
            <a:ext cx="7675529" cy="1536325"/>
          </a:xfrm>
          <a:prstGeom prst="rect">
            <a:avLst/>
          </a:prstGeom>
        </p:spPr>
      </p:pic>
      <p:pic>
        <p:nvPicPr>
          <p:cNvPr id="6" name="Εικόνα 5"/>
          <p:cNvPicPr>
            <a:picLocks noChangeAspect="1"/>
          </p:cNvPicPr>
          <p:nvPr/>
        </p:nvPicPr>
        <p:blipFill>
          <a:blip r:embed="rId5" cstate="print"/>
          <a:stretch>
            <a:fillRect/>
          </a:stretch>
        </p:blipFill>
        <p:spPr>
          <a:xfrm>
            <a:off x="2132630" y="90925"/>
            <a:ext cx="2426140" cy="2361872"/>
          </a:xfrm>
          <a:prstGeom prst="rect">
            <a:avLst/>
          </a:prstGeom>
        </p:spPr>
      </p:pic>
    </p:spTree>
    <p:extLst>
      <p:ext uri="{BB962C8B-B14F-4D97-AF65-F5344CB8AC3E}">
        <p14:creationId xmlns:p14="http://schemas.microsoft.com/office/powerpoint/2010/main" val="4143743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18"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12" name="Content Placeholder 2"/>
          <p:cNvSpPr txBox="1">
            <a:spLocks/>
          </p:cNvSpPr>
          <p:nvPr/>
        </p:nvSpPr>
        <p:spPr>
          <a:xfrm>
            <a:off x="2132630" y="2658911"/>
            <a:ext cx="8337550" cy="36694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fontAlgn="auto">
              <a:lnSpc>
                <a:spcPct val="70000"/>
              </a:lnSpc>
              <a:spcBef>
                <a:spcPts val="1000"/>
              </a:spcBef>
              <a:spcAft>
                <a:spcPts val="0"/>
              </a:spcAft>
              <a:buClrTx/>
              <a:buSzTx/>
              <a:buNone/>
              <a:tabLst/>
              <a:defRPr/>
            </a:pPr>
            <a:r>
              <a:rPr lang="en-US" sz="1400" b="1" dirty="0">
                <a:solidFill>
                  <a:schemeClr val="bg1">
                    <a:lumMod val="50000"/>
                  </a:schemeClr>
                </a:solidFill>
              </a:rPr>
              <a:t>HEALTH FORWARD</a:t>
            </a:r>
          </a:p>
          <a:p>
            <a:pPr marL="0" marR="0" lvl="0" indent="0" defTabSz="914400" fontAlgn="auto">
              <a:lnSpc>
                <a:spcPct val="70000"/>
              </a:lnSpc>
              <a:spcBef>
                <a:spcPts val="1000"/>
              </a:spcBef>
              <a:spcAft>
                <a:spcPts val="0"/>
              </a:spcAft>
              <a:buClrTx/>
              <a:buSzTx/>
              <a:buNone/>
              <a:tabLst/>
              <a:defRPr/>
            </a:pPr>
            <a:r>
              <a:rPr lang="el-GR" sz="1400" b="1" dirty="0" smtClean="0">
                <a:solidFill>
                  <a:schemeClr val="bg1">
                    <a:lumMod val="50000"/>
                  </a:schemeClr>
                </a:solidFill>
              </a:rPr>
              <a:t>Το Κοινό </a:t>
            </a:r>
            <a:endParaRPr lang="en-US" sz="1400" b="1" dirty="0">
              <a:solidFill>
                <a:schemeClr val="bg1">
                  <a:lumMod val="50000"/>
                </a:schemeClr>
              </a:solidFill>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ysClr val="windowText" lastClr="000000"/>
              </a:solidFill>
              <a:effectLst/>
              <a:uLnTx/>
              <a:uFillTx/>
              <a:latin typeface="Calibri"/>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el-GR" sz="1400" b="1" dirty="0" smtClean="0">
                <a:solidFill>
                  <a:sysClr val="windowText" lastClr="000000"/>
                </a:solidFill>
                <a:latin typeface="Calibri"/>
              </a:rPr>
              <a:t>Ευρύ Κοινό </a:t>
            </a: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el-GR" sz="1400" b="1" dirty="0" smtClean="0">
                <a:solidFill>
                  <a:sysClr val="windowText" lastClr="000000"/>
                </a:solidFill>
                <a:latin typeface="Calibri"/>
              </a:rPr>
              <a:t>και</a:t>
            </a:r>
            <a:endParaRPr lang="en-US" sz="1400" b="1" dirty="0">
              <a:solidFill>
                <a:sysClr val="windowText" lastClr="000000"/>
              </a:solidFill>
              <a:latin typeface="Calibri"/>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el-GR" sz="1400" dirty="0" smtClean="0">
                <a:solidFill>
                  <a:sysClr val="windowText" lastClr="000000"/>
                </a:solidFill>
                <a:latin typeface="Calibri"/>
              </a:rPr>
              <a:t>ασθενείς </a:t>
            </a: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el-GR" sz="1400" dirty="0" smtClean="0">
                <a:solidFill>
                  <a:sysClr val="windowText" lastClr="000000"/>
                </a:solidFill>
                <a:latin typeface="Calibri"/>
              </a:rPr>
              <a:t>γιατροί </a:t>
            </a:r>
            <a:endParaRPr lang="en-US" sz="1400" dirty="0">
              <a:solidFill>
                <a:sysClr val="windowText" lastClr="000000"/>
              </a:solidFill>
              <a:latin typeface="Calibri"/>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el-GR" sz="1400" dirty="0" smtClean="0">
                <a:solidFill>
                  <a:sysClr val="windowText" lastClr="000000"/>
                </a:solidFill>
                <a:latin typeface="Calibri"/>
              </a:rPr>
              <a:t>επαγγελματίες υγείας </a:t>
            </a:r>
            <a:endParaRPr lang="en-US" sz="1400" dirty="0">
              <a:solidFill>
                <a:sysClr val="windowText" lastClr="000000"/>
              </a:solidFill>
              <a:latin typeface="Calibri"/>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el-GR" sz="1400" dirty="0" smtClean="0">
                <a:solidFill>
                  <a:sysClr val="windowText" lastClr="000000"/>
                </a:solidFill>
                <a:latin typeface="Calibri"/>
              </a:rPr>
              <a:t>ερευνητές </a:t>
            </a: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el-GR" sz="1400" dirty="0" smtClean="0">
                <a:solidFill>
                  <a:sysClr val="windowText" lastClr="000000"/>
                </a:solidFill>
                <a:latin typeface="Calibri"/>
              </a:rPr>
              <a:t>ακαδημαϊκοί </a:t>
            </a:r>
            <a:endParaRPr lang="en-US" sz="1400" dirty="0">
              <a:solidFill>
                <a:sysClr val="windowText" lastClr="000000"/>
              </a:solidFill>
              <a:latin typeface="Calibri"/>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el-GR" sz="1400" dirty="0" smtClean="0">
                <a:solidFill>
                  <a:sysClr val="windowText" lastClr="000000"/>
                </a:solidFill>
                <a:latin typeface="Calibri"/>
              </a:rPr>
              <a:t>δημοσιογράφοι υγείας </a:t>
            </a:r>
            <a:endParaRPr lang="en-US" sz="1400" dirty="0">
              <a:solidFill>
                <a:sysClr val="windowText" lastClr="000000"/>
              </a:solidFill>
              <a:latin typeface="Calibri"/>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el-GR" sz="1400" dirty="0" smtClean="0">
                <a:solidFill>
                  <a:sysClr val="windowText" lastClr="000000"/>
                </a:solidFill>
                <a:latin typeface="Calibri"/>
              </a:rPr>
              <a:t>εκπρόσωποι της βιομηχανίας και του κράτους</a:t>
            </a:r>
            <a:endParaRPr lang="en-US" sz="1400" dirty="0" smtClean="0">
              <a:solidFill>
                <a:sysClr val="windowText" lastClr="000000"/>
              </a:solidFill>
              <a:latin typeface="Calibri"/>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el-GR" sz="1400" dirty="0" smtClean="0">
                <a:solidFill>
                  <a:sysClr val="windowText" lastClr="000000"/>
                </a:solidFill>
                <a:latin typeface="Calibri"/>
              </a:rPr>
              <a:t>μη κυβερνητικοί οργανισμοί </a:t>
            </a:r>
            <a:endParaRPr lang="en-US" sz="1400" dirty="0">
              <a:solidFill>
                <a:sysClr val="windowText" lastClr="000000"/>
              </a:solidFill>
              <a:latin typeface="Calibri"/>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ysClr val="windowText" lastClr="000000"/>
              </a:solidFill>
              <a:effectLst/>
              <a:uLnTx/>
              <a:uFillTx/>
              <a:latin typeface="Calibri"/>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rgbClr val="404040"/>
              </a:solidFill>
              <a:effectLst/>
              <a:uLnTx/>
              <a:uFillTx/>
              <a:latin typeface="Calibri"/>
            </a:endParaRPr>
          </a:p>
        </p:txBody>
      </p:sp>
      <p:pic>
        <p:nvPicPr>
          <p:cNvPr id="2" name="Εικόνα 1"/>
          <p:cNvPicPr>
            <a:picLocks noChangeAspect="1"/>
          </p:cNvPicPr>
          <p:nvPr/>
        </p:nvPicPr>
        <p:blipFill>
          <a:blip r:embed="rId3" cstate="print"/>
          <a:stretch>
            <a:fillRect/>
          </a:stretch>
        </p:blipFill>
        <p:spPr>
          <a:xfrm>
            <a:off x="2132630" y="9813"/>
            <a:ext cx="2126332" cy="2070006"/>
          </a:xfrm>
          <a:prstGeom prst="rect">
            <a:avLst/>
          </a:prstGeom>
        </p:spPr>
      </p:pic>
    </p:spTree>
    <p:extLst>
      <p:ext uri="{BB962C8B-B14F-4D97-AF65-F5344CB8AC3E}">
        <p14:creationId xmlns:p14="http://schemas.microsoft.com/office/powerpoint/2010/main" val="3014331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18"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12" name="Content Placeholder 2"/>
          <p:cNvSpPr txBox="1">
            <a:spLocks/>
          </p:cNvSpPr>
          <p:nvPr/>
        </p:nvSpPr>
        <p:spPr>
          <a:xfrm>
            <a:off x="2132629" y="3358833"/>
            <a:ext cx="7035433" cy="30900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lnSpc>
                <a:spcPct val="70000"/>
              </a:lnSpc>
              <a:spcBef>
                <a:spcPts val="1000"/>
              </a:spcBef>
              <a:buNone/>
              <a:defRPr/>
            </a:pPr>
            <a:r>
              <a:rPr lang="en-US" sz="1400" b="1" dirty="0">
                <a:solidFill>
                  <a:schemeClr val="bg1">
                    <a:lumMod val="50000"/>
                  </a:schemeClr>
                </a:solidFill>
              </a:rPr>
              <a:t>HEALTH FORWARD</a:t>
            </a:r>
          </a:p>
          <a:p>
            <a:pPr marL="0" indent="0" defTabSz="914400">
              <a:lnSpc>
                <a:spcPct val="70000"/>
              </a:lnSpc>
              <a:spcBef>
                <a:spcPts val="1000"/>
              </a:spcBef>
              <a:buNone/>
              <a:defRPr/>
            </a:pPr>
            <a:r>
              <a:rPr lang="el-GR" sz="1400" b="1" dirty="0" smtClean="0">
                <a:solidFill>
                  <a:schemeClr val="bg1">
                    <a:lumMod val="50000"/>
                  </a:schemeClr>
                </a:solidFill>
              </a:rPr>
              <a:t>Ο Χώρος </a:t>
            </a:r>
            <a:endParaRPr lang="en-US" sz="1400" b="1" dirty="0">
              <a:solidFill>
                <a:schemeClr val="bg1">
                  <a:lumMod val="50000"/>
                </a:schemeClr>
              </a:solidFill>
            </a:endParaRPr>
          </a:p>
          <a:p>
            <a:pPr marL="0" indent="0" algn="just">
              <a:buNone/>
              <a:defRPr/>
            </a:pPr>
            <a:endParaRPr lang="el-GR" sz="1400" dirty="0" smtClean="0">
              <a:solidFill>
                <a:sysClr val="windowText" lastClr="000000"/>
              </a:solidFill>
            </a:endParaRPr>
          </a:p>
          <a:p>
            <a:pPr marL="0" indent="0" algn="just">
              <a:buNone/>
              <a:defRPr/>
            </a:pPr>
            <a:r>
              <a:rPr lang="el-GR" sz="1400" dirty="0" smtClean="0">
                <a:solidFill>
                  <a:sysClr val="windowText" lastClr="000000"/>
                </a:solidFill>
              </a:rPr>
              <a:t>Το πολιτιστικό κέντρο «Ελληνικός Κόσμος» στεγάζεται στο Κέντρο Έρευνας και Ανάπτυξης στην περιοχή του Θησείου.</a:t>
            </a:r>
          </a:p>
          <a:p>
            <a:pPr marL="0" indent="0" algn="just">
              <a:buNone/>
              <a:defRPr/>
            </a:pPr>
            <a:endParaRPr lang="el-GR" sz="1400" dirty="0" smtClean="0">
              <a:solidFill>
                <a:sysClr val="windowText" lastClr="000000"/>
              </a:solidFill>
            </a:endParaRPr>
          </a:p>
          <a:p>
            <a:pPr marL="0" indent="0" algn="just">
              <a:buNone/>
              <a:defRPr/>
            </a:pPr>
            <a:r>
              <a:rPr lang="el-GR" sz="1400" dirty="0" smtClean="0">
                <a:solidFill>
                  <a:sysClr val="windowText" lastClr="000000"/>
                </a:solidFill>
              </a:rPr>
              <a:t>Έχοντας ως κύρια χαρακτηριστικά σχεδιασμού την </a:t>
            </a:r>
            <a:r>
              <a:rPr lang="el-GR" sz="1400" dirty="0" err="1" smtClean="0">
                <a:solidFill>
                  <a:sysClr val="windowText" lastClr="000000"/>
                </a:solidFill>
              </a:rPr>
              <a:t>πολυμορφικότητα</a:t>
            </a:r>
            <a:r>
              <a:rPr lang="el-GR" sz="1400" dirty="0" smtClean="0">
                <a:solidFill>
                  <a:sysClr val="windowText" lastClr="000000"/>
                </a:solidFill>
              </a:rPr>
              <a:t> και την ευελιξία, το «ΘΕΑΤΡΟΝ» μπορεί να φιλοξενήσει τις πιο απαιτητικές παραγωγές συνδυάζοντας την μορφολογική διάταξη της  περιοχής και την τεχνολογική υποδομή.</a:t>
            </a:r>
            <a:endParaRPr lang="en-US" sz="1400" dirty="0">
              <a:solidFill>
                <a:sysClr val="windowText" lastClr="000000"/>
              </a:solidFill>
              <a:latin typeface="Calibri"/>
            </a:endParaRPr>
          </a:p>
          <a:p>
            <a:pPr marL="0" indent="0" algn="just">
              <a:buNone/>
              <a:defRPr/>
            </a:pPr>
            <a:r>
              <a:rPr lang="en-US" sz="1400" dirty="0">
                <a:solidFill>
                  <a:sysClr val="windowText" lastClr="000000"/>
                </a:solidFill>
                <a:latin typeface="Calibri"/>
              </a:rPr>
              <a:t/>
            </a:r>
            <a:br>
              <a:rPr lang="en-US" sz="1400" dirty="0">
                <a:solidFill>
                  <a:sysClr val="windowText" lastClr="000000"/>
                </a:solidFill>
                <a:latin typeface="Calibri"/>
              </a:rPr>
            </a:br>
            <a:r>
              <a:rPr lang="el-GR" sz="1400" dirty="0" smtClean="0">
                <a:solidFill>
                  <a:sysClr val="windowText" lastClr="000000"/>
                </a:solidFill>
              </a:rPr>
              <a:t> Οι τεχνικές προδιαγραφές του «ΘΕΑΤΡΟΝ» ακολουθούν τα υψηλότερα πρότυπα, ενώ η οπτικοακουστική υποδομή του είναι μοναδική στην Ελλάδα.</a:t>
            </a:r>
          </a:p>
          <a:p>
            <a:pPr marL="0" lvl="0" indent="0">
              <a:buNone/>
            </a:pPr>
            <a:endParaRPr lang="en-US" sz="1800" dirty="0" smtClean="0"/>
          </a:p>
          <a:p>
            <a:pPr marL="0" lvl="0" indent="0">
              <a:buNone/>
            </a:pPr>
            <a:endParaRPr lang="en-US" sz="1800" dirty="0"/>
          </a:p>
          <a:p>
            <a:pPr marL="0" lvl="0" indent="0">
              <a:buNone/>
            </a:pPr>
            <a:endParaRPr lang="en-US" sz="1800" dirty="0" smtClean="0"/>
          </a:p>
          <a:p>
            <a:pPr marL="0" lvl="0" indent="0">
              <a:buNone/>
            </a:pPr>
            <a:endParaRPr lang="en-US" sz="1800" dirty="0"/>
          </a:p>
          <a:p>
            <a:pPr marL="0" lvl="0" indent="0">
              <a:buNone/>
            </a:pPr>
            <a:endParaRPr lang="en-US" sz="1800" dirty="0" smtClean="0"/>
          </a:p>
          <a:p>
            <a:pPr marL="0" lvl="0" indent="0">
              <a:buNone/>
            </a:pPr>
            <a:endParaRPr lang="en-US" sz="1800" dirty="0">
              <a:solidFill>
                <a:sysClr val="windowText" lastClr="000000"/>
              </a:solidFill>
            </a:endParaRPr>
          </a:p>
        </p:txBody>
      </p:sp>
      <p:pic>
        <p:nvPicPr>
          <p:cNvPr id="3" name="Εικόνα 2"/>
          <p:cNvPicPr>
            <a:picLocks noChangeAspect="1"/>
          </p:cNvPicPr>
          <p:nvPr/>
        </p:nvPicPr>
        <p:blipFill rotWithShape="1">
          <a:blip r:embed="rId3" cstate="print"/>
          <a:srcRect t="9127"/>
          <a:stretch/>
        </p:blipFill>
        <p:spPr>
          <a:xfrm>
            <a:off x="9249155" y="3241706"/>
            <a:ext cx="2942064" cy="2725266"/>
          </a:xfrm>
          <a:prstGeom prst="rect">
            <a:avLst/>
          </a:prstGeom>
        </p:spPr>
      </p:pic>
      <p:pic>
        <p:nvPicPr>
          <p:cNvPr id="4" name="Εικόνα 3"/>
          <p:cNvPicPr>
            <a:picLocks noChangeAspect="1"/>
          </p:cNvPicPr>
          <p:nvPr/>
        </p:nvPicPr>
        <p:blipFill rotWithShape="1">
          <a:blip r:embed="rId4" cstate="print"/>
          <a:srcRect l="33359" t="13683" r="36246" b="34620"/>
          <a:stretch/>
        </p:blipFill>
        <p:spPr>
          <a:xfrm>
            <a:off x="9249936" y="-26448"/>
            <a:ext cx="2942064" cy="2813298"/>
          </a:xfrm>
          <a:prstGeom prst="rect">
            <a:avLst/>
          </a:prstGeom>
        </p:spPr>
      </p:pic>
      <p:pic>
        <p:nvPicPr>
          <p:cNvPr id="5" name="Εικόνα 4"/>
          <p:cNvPicPr>
            <a:picLocks noChangeAspect="1"/>
          </p:cNvPicPr>
          <p:nvPr/>
        </p:nvPicPr>
        <p:blipFill>
          <a:blip r:embed="rId5" cstate="print"/>
          <a:stretch>
            <a:fillRect/>
          </a:stretch>
        </p:blipFill>
        <p:spPr>
          <a:xfrm>
            <a:off x="2132630" y="35099"/>
            <a:ext cx="2097044" cy="2041493"/>
          </a:xfrm>
          <a:prstGeom prst="rect">
            <a:avLst/>
          </a:prstGeom>
        </p:spPr>
      </p:pic>
      <p:pic>
        <p:nvPicPr>
          <p:cNvPr id="6" name="Εικόνα 5"/>
          <p:cNvPicPr>
            <a:picLocks noChangeAspect="1"/>
          </p:cNvPicPr>
          <p:nvPr/>
        </p:nvPicPr>
        <p:blipFill>
          <a:blip r:embed="rId6" cstate="print"/>
          <a:stretch>
            <a:fillRect/>
          </a:stretch>
        </p:blipFill>
        <p:spPr>
          <a:xfrm>
            <a:off x="2132629" y="2326983"/>
            <a:ext cx="10045337" cy="975907"/>
          </a:xfrm>
          <a:prstGeom prst="rect">
            <a:avLst/>
          </a:prstGeom>
        </p:spPr>
      </p:pic>
    </p:spTree>
    <p:extLst>
      <p:ext uri="{BB962C8B-B14F-4D97-AF65-F5344CB8AC3E}">
        <p14:creationId xmlns:p14="http://schemas.microsoft.com/office/powerpoint/2010/main" val="3447975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18"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sp>
        <p:nvSpPr>
          <p:cNvPr id="24" name="Content Placeholder 2"/>
          <p:cNvSpPr txBox="1">
            <a:spLocks/>
          </p:cNvSpPr>
          <p:nvPr/>
        </p:nvSpPr>
        <p:spPr>
          <a:xfrm>
            <a:off x="2442410" y="2756481"/>
            <a:ext cx="8604529" cy="364431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lnSpc>
                <a:spcPct val="70000"/>
              </a:lnSpc>
              <a:spcBef>
                <a:spcPts val="1000"/>
              </a:spcBef>
              <a:buNone/>
              <a:defRPr/>
            </a:pPr>
            <a:r>
              <a:rPr lang="en-US" sz="1400" b="1" dirty="0">
                <a:solidFill>
                  <a:schemeClr val="bg1">
                    <a:lumMod val="50000"/>
                  </a:schemeClr>
                </a:solidFill>
              </a:rPr>
              <a:t>HEALTH FORWARD</a:t>
            </a:r>
          </a:p>
          <a:p>
            <a:pPr marL="0" indent="0" defTabSz="914400">
              <a:lnSpc>
                <a:spcPct val="70000"/>
              </a:lnSpc>
              <a:spcBef>
                <a:spcPts val="1000"/>
              </a:spcBef>
              <a:buNone/>
              <a:defRPr/>
            </a:pPr>
            <a:r>
              <a:rPr lang="el-GR" sz="1400" b="1" dirty="0" smtClean="0">
                <a:solidFill>
                  <a:schemeClr val="bg1">
                    <a:lumMod val="50000"/>
                  </a:schemeClr>
                </a:solidFill>
              </a:rPr>
              <a:t>Θέματα προς συζήτηση </a:t>
            </a:r>
            <a:endParaRPr lang="en-US" sz="1400" b="1" dirty="0">
              <a:solidFill>
                <a:schemeClr val="bg1">
                  <a:lumMod val="50000"/>
                </a:schemeClr>
              </a:solidFill>
            </a:endParaRPr>
          </a:p>
          <a:p>
            <a:pPr marL="0" indent="0" defTabSz="914400">
              <a:lnSpc>
                <a:spcPct val="70000"/>
              </a:lnSpc>
              <a:spcBef>
                <a:spcPts val="1000"/>
              </a:spcBef>
              <a:buNone/>
              <a:defRPr/>
            </a:pPr>
            <a:endParaRPr lang="en-US" sz="1600" b="1" dirty="0">
              <a:solidFill>
                <a:schemeClr val="bg1">
                  <a:lumMod val="50000"/>
                </a:schemeClr>
              </a:solidFill>
            </a:endParaRPr>
          </a:p>
          <a:p>
            <a:pPr marL="0" indent="0">
              <a:buNone/>
              <a:defRPr/>
            </a:pPr>
            <a:r>
              <a:rPr lang="el-GR" sz="1400" dirty="0" smtClean="0">
                <a:solidFill>
                  <a:sysClr val="windowText" lastClr="000000"/>
                </a:solidFill>
              </a:rPr>
              <a:t>καινοτομία στην ιατρική-επιστημονική έρευνα </a:t>
            </a:r>
          </a:p>
          <a:p>
            <a:pPr marL="0" indent="0">
              <a:buNone/>
              <a:defRPr/>
            </a:pPr>
            <a:r>
              <a:rPr lang="el-GR" sz="1400" dirty="0" smtClean="0">
                <a:solidFill>
                  <a:sysClr val="windowText" lastClr="000000"/>
                </a:solidFill>
              </a:rPr>
              <a:t>τεχνολογία και ιατρική</a:t>
            </a:r>
          </a:p>
          <a:p>
            <a:pPr marL="0" indent="0">
              <a:buNone/>
              <a:defRPr/>
            </a:pPr>
            <a:r>
              <a:rPr lang="el-GR" sz="1400" dirty="0" smtClean="0">
                <a:solidFill>
                  <a:sysClr val="windowText" lastClr="000000"/>
                </a:solidFill>
              </a:rPr>
              <a:t>καινοτομία στη δημόσια υγεία </a:t>
            </a:r>
          </a:p>
          <a:p>
            <a:pPr marL="0" indent="0">
              <a:buNone/>
              <a:defRPr/>
            </a:pPr>
            <a:r>
              <a:rPr lang="el-GR" sz="1400" dirty="0" smtClean="0">
                <a:solidFill>
                  <a:sysClr val="windowText" lastClr="000000"/>
                </a:solidFill>
              </a:rPr>
              <a:t>τρόπος ζωής και πρόληψη </a:t>
            </a:r>
          </a:p>
          <a:p>
            <a:pPr marL="0" indent="0">
              <a:buNone/>
              <a:defRPr/>
            </a:pPr>
            <a:r>
              <a:rPr lang="el-GR" sz="1400" dirty="0" smtClean="0">
                <a:solidFill>
                  <a:sysClr val="windowText" lastClr="000000"/>
                </a:solidFill>
              </a:rPr>
              <a:t>τοπικές ορθές πρακτικές </a:t>
            </a:r>
          </a:p>
          <a:p>
            <a:pPr marL="0" indent="0">
              <a:buNone/>
              <a:defRPr/>
            </a:pPr>
            <a:r>
              <a:rPr lang="el-GR" sz="1400" dirty="0" smtClean="0">
                <a:solidFill>
                  <a:sysClr val="windowText" lastClr="000000"/>
                </a:solidFill>
              </a:rPr>
              <a:t>ψυχική υγεία </a:t>
            </a:r>
          </a:p>
          <a:p>
            <a:pPr marL="0" indent="0">
              <a:buNone/>
              <a:defRPr/>
            </a:pPr>
            <a:r>
              <a:rPr lang="el-GR" sz="1400" dirty="0" smtClean="0">
                <a:solidFill>
                  <a:sysClr val="windowText" lastClr="000000"/>
                </a:solidFill>
              </a:rPr>
              <a:t>ασθενείς </a:t>
            </a:r>
          </a:p>
          <a:p>
            <a:pPr marL="0" indent="0">
              <a:buNone/>
              <a:defRPr/>
            </a:pPr>
            <a:r>
              <a:rPr lang="el-GR" sz="1400" dirty="0" smtClean="0">
                <a:solidFill>
                  <a:sysClr val="windowText" lastClr="000000"/>
                </a:solidFill>
              </a:rPr>
              <a:t>άνθρωποι και άτομα με αναπηρία </a:t>
            </a:r>
          </a:p>
          <a:p>
            <a:pPr marL="0" indent="0">
              <a:buNone/>
              <a:defRPr/>
            </a:pPr>
            <a:r>
              <a:rPr lang="el-GR" sz="1400" dirty="0" smtClean="0">
                <a:solidFill>
                  <a:sysClr val="windowText" lastClr="000000"/>
                </a:solidFill>
              </a:rPr>
              <a:t>κοινωνική επιχειρηματικότητα</a:t>
            </a:r>
          </a:p>
          <a:p>
            <a:pPr marL="0" indent="0">
              <a:buNone/>
              <a:defRPr/>
            </a:pPr>
            <a:r>
              <a:rPr lang="el-GR" sz="1400" dirty="0" smtClean="0">
                <a:solidFill>
                  <a:sysClr val="windowText" lastClr="000000"/>
                </a:solidFill>
              </a:rPr>
              <a:t>τέχνη, μουσική και ιατρική</a:t>
            </a:r>
          </a:p>
          <a:p>
            <a:pPr marL="0" indent="0">
              <a:buNone/>
              <a:defRPr/>
            </a:pPr>
            <a:endParaRPr lang="en-US" sz="1400" dirty="0">
              <a:solidFill>
                <a:sysClr val="windowText" lastClr="000000"/>
              </a:solidFill>
              <a:latin typeface="Calibri"/>
            </a:endParaRPr>
          </a:p>
          <a:p>
            <a:pPr marL="0" indent="0" algn="r">
              <a:buNone/>
            </a:pPr>
            <a:r>
              <a:rPr lang="el-GR" sz="1800" dirty="0"/>
              <a:t> </a:t>
            </a:r>
            <a:endParaRPr lang="en-US" sz="1800" dirty="0" smtClean="0"/>
          </a:p>
        </p:txBody>
      </p:sp>
      <p:pic>
        <p:nvPicPr>
          <p:cNvPr id="12" name="Εικόνα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629" y="0"/>
            <a:ext cx="2368629" cy="2308665"/>
          </a:xfrm>
          <a:prstGeom prst="rect">
            <a:avLst/>
          </a:prstGeom>
        </p:spPr>
      </p:pic>
    </p:spTree>
    <p:extLst>
      <p:ext uri="{BB962C8B-B14F-4D97-AF65-F5344CB8AC3E}">
        <p14:creationId xmlns:p14="http://schemas.microsoft.com/office/powerpoint/2010/main" val="2173012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4"/>
          <p:cNvGrpSpPr>
            <a:grpSpLocks/>
          </p:cNvGrpSpPr>
          <p:nvPr/>
        </p:nvGrpSpPr>
        <p:grpSpPr bwMode="auto">
          <a:xfrm>
            <a:off x="0" y="5861177"/>
            <a:ext cx="12234864" cy="996823"/>
            <a:chOff x="-42470" y="6106792"/>
            <a:chExt cx="9216450" cy="771226"/>
          </a:xfrm>
        </p:grpSpPr>
        <p:sp>
          <p:nvSpPr>
            <p:cNvPr id="17" name="14 - TextBox"/>
            <p:cNvSpPr txBox="1">
              <a:spLocks noChangeArrowheads="1"/>
            </p:cNvSpPr>
            <p:nvPr/>
          </p:nvSpPr>
          <p:spPr bwMode="auto">
            <a:xfrm>
              <a:off x="7187180" y="6419678"/>
              <a:ext cx="1928034"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b="1">
                  <a:solidFill>
                    <a:prstClr val="black"/>
                  </a:solidFill>
                  <a:cs typeface="Arial" pitchFamily="34" charset="0"/>
                </a:rPr>
                <a:t>Making Science Simple</a:t>
              </a:r>
              <a:endParaRPr lang="el-GR" sz="1200" b="1">
                <a:solidFill>
                  <a:prstClr val="black"/>
                </a:solidFill>
                <a:cs typeface="Arial" pitchFamily="34" charset="0"/>
              </a:endParaRPr>
            </a:p>
          </p:txBody>
        </p:sp>
        <p:grpSp>
          <p:nvGrpSpPr>
            <p:cNvPr id="18" name="Group 18"/>
            <p:cNvGrpSpPr>
              <a:grpSpLocks/>
            </p:cNvGrpSpPr>
            <p:nvPr/>
          </p:nvGrpSpPr>
          <p:grpSpPr bwMode="auto">
            <a:xfrm>
              <a:off x="-42470" y="6106792"/>
              <a:ext cx="9216450" cy="771226"/>
              <a:chOff x="-42470" y="5932624"/>
              <a:chExt cx="9216450" cy="771226"/>
            </a:xfrm>
          </p:grpSpPr>
          <p:sp>
            <p:nvSpPr>
              <p:cNvPr id="19" name="7 - Ορθογώνιο"/>
              <p:cNvSpPr/>
              <p:nvPr/>
            </p:nvSpPr>
            <p:spPr>
              <a:xfrm>
                <a:off x="1594141" y="6521358"/>
                <a:ext cx="7579839" cy="44433"/>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0" name="8 - Ορθογώνιο"/>
              <p:cNvSpPr/>
              <p:nvPr/>
            </p:nvSpPr>
            <p:spPr>
              <a:xfrm flipV="1">
                <a:off x="1594141" y="6643548"/>
                <a:ext cx="7536979" cy="46019"/>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pic>
            <p:nvPicPr>
              <p:cNvPr id="21" name="Picture 2" descr="C:\Documents and Settings\m\Τα έγγραφά μου\Άννα\SciCo job\scico logo\scico logo ipsili analusi.png"/>
              <p:cNvPicPr>
                <a:picLocks noChangeAspect="1" noChangeArrowheads="1"/>
              </p:cNvPicPr>
              <p:nvPr/>
            </p:nvPicPr>
            <p:blipFill>
              <a:blip r:embed="rId2" cstate="print"/>
              <a:srcRect/>
              <a:stretch>
                <a:fillRect/>
              </a:stretch>
            </p:blipFill>
            <p:spPr bwMode="auto">
              <a:xfrm>
                <a:off x="523187" y="5932624"/>
                <a:ext cx="1040841" cy="771226"/>
              </a:xfrm>
              <a:prstGeom prst="rect">
                <a:avLst/>
              </a:prstGeom>
              <a:noFill/>
              <a:ln w="9525">
                <a:noFill/>
                <a:miter lim="800000"/>
                <a:headEnd/>
                <a:tailEnd/>
              </a:ln>
            </p:spPr>
          </p:pic>
          <p:sp>
            <p:nvSpPr>
              <p:cNvPr id="22" name="11 - Ορθογώνιο"/>
              <p:cNvSpPr/>
              <p:nvPr/>
            </p:nvSpPr>
            <p:spPr>
              <a:xfrm>
                <a:off x="-42470" y="6505489"/>
                <a:ext cx="534955" cy="46020"/>
              </a:xfrm>
              <a:prstGeom prst="rect">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sp>
            <p:nvSpPr>
              <p:cNvPr id="23" name="12 - Ορθογώνιο"/>
              <p:cNvSpPr/>
              <p:nvPr/>
            </p:nvSpPr>
            <p:spPr>
              <a:xfrm flipV="1">
                <a:off x="-28183" y="6645135"/>
                <a:ext cx="520667" cy="44433"/>
              </a:xfrm>
              <a:prstGeom prst="rect">
                <a:avLst/>
              </a:prstGeom>
              <a:solidFill>
                <a:srgbClr val="FF7B21"/>
              </a:solidFill>
              <a:ln>
                <a:solidFill>
                  <a:srgbClr val="FF7B2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solidFill>
                    <a:prstClr val="white"/>
                  </a:solidFill>
                </a:endParaRPr>
              </a:p>
            </p:txBody>
          </p:sp>
        </p:grpSp>
      </p:grpSp>
      <p:pic>
        <p:nvPicPr>
          <p:cNvPr id="28" name="Εικόνα 27"/>
          <p:cNvPicPr>
            <a:picLocks noChangeAspect="1"/>
          </p:cNvPicPr>
          <p:nvPr/>
        </p:nvPicPr>
        <p:blipFill>
          <a:blip r:embed="rId3" cstate="print"/>
          <a:stretch>
            <a:fillRect/>
          </a:stretch>
        </p:blipFill>
        <p:spPr>
          <a:xfrm>
            <a:off x="6699646" y="369758"/>
            <a:ext cx="2663162" cy="1618240"/>
          </a:xfrm>
          <a:prstGeom prst="rect">
            <a:avLst/>
          </a:prstGeom>
        </p:spPr>
      </p:pic>
      <p:sp>
        <p:nvSpPr>
          <p:cNvPr id="29" name="Content Placeholder 2"/>
          <p:cNvSpPr txBox="1">
            <a:spLocks/>
          </p:cNvSpPr>
          <p:nvPr/>
        </p:nvSpPr>
        <p:spPr>
          <a:xfrm>
            <a:off x="2775254" y="1559352"/>
            <a:ext cx="6717662" cy="4420343"/>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buNone/>
            </a:pPr>
            <a:endParaRPr lang="en-US" sz="1600" b="1" dirty="0" smtClean="0"/>
          </a:p>
          <a:p>
            <a:pPr marL="0" indent="0">
              <a:buNone/>
            </a:pPr>
            <a:endParaRPr lang="en-US" sz="1600" b="1" dirty="0"/>
          </a:p>
          <a:p>
            <a:pPr marL="0" indent="0">
              <a:buNone/>
            </a:pPr>
            <a:endParaRPr lang="en-US" sz="5600" b="1" dirty="0" smtClean="0"/>
          </a:p>
          <a:p>
            <a:pPr marL="0" indent="0">
              <a:buNone/>
            </a:pPr>
            <a:endParaRPr lang="en-US" sz="5600" b="1" dirty="0"/>
          </a:p>
          <a:p>
            <a:pPr marL="0" indent="0">
              <a:buNone/>
            </a:pPr>
            <a:endParaRPr lang="en-US" sz="5600" b="1" dirty="0" smtClean="0">
              <a:solidFill>
                <a:schemeClr val="bg2">
                  <a:lumMod val="50000"/>
                </a:schemeClr>
              </a:solidFill>
            </a:endParaRPr>
          </a:p>
          <a:p>
            <a:pPr marL="0" indent="0" defTabSz="914400">
              <a:lnSpc>
                <a:spcPct val="70000"/>
              </a:lnSpc>
              <a:spcBef>
                <a:spcPts val="1000"/>
              </a:spcBef>
              <a:buNone/>
              <a:defRPr/>
            </a:pPr>
            <a:r>
              <a:rPr lang="en-US" sz="5400" b="1" dirty="0">
                <a:solidFill>
                  <a:schemeClr val="bg1">
                    <a:lumMod val="50000"/>
                  </a:schemeClr>
                </a:solidFill>
              </a:rPr>
              <a:t>HEALTH FORWARD</a:t>
            </a:r>
          </a:p>
          <a:p>
            <a:pPr marL="0" indent="0" defTabSz="914400">
              <a:lnSpc>
                <a:spcPct val="70000"/>
              </a:lnSpc>
              <a:spcBef>
                <a:spcPts val="1000"/>
              </a:spcBef>
              <a:buNone/>
              <a:defRPr/>
            </a:pPr>
            <a:r>
              <a:rPr lang="el-GR" sz="5400" b="1" dirty="0" smtClean="0">
                <a:solidFill>
                  <a:schemeClr val="bg1">
                    <a:lumMod val="50000"/>
                  </a:schemeClr>
                </a:solidFill>
              </a:rPr>
              <a:t>1</a:t>
            </a:r>
            <a:r>
              <a:rPr lang="el-GR" sz="5400" b="1" baseline="30000" dirty="0" smtClean="0">
                <a:solidFill>
                  <a:schemeClr val="bg1">
                    <a:lumMod val="50000"/>
                  </a:schemeClr>
                </a:solidFill>
              </a:rPr>
              <a:t>η</a:t>
            </a:r>
            <a:r>
              <a:rPr lang="el-GR" sz="5400" b="1" dirty="0" smtClean="0">
                <a:solidFill>
                  <a:schemeClr val="bg1">
                    <a:lumMod val="50000"/>
                  </a:schemeClr>
                </a:solidFill>
              </a:rPr>
              <a:t> Μέρα </a:t>
            </a:r>
            <a:endParaRPr lang="en-US" sz="5400" b="1" dirty="0">
              <a:solidFill>
                <a:schemeClr val="bg1">
                  <a:lumMod val="50000"/>
                </a:schemeClr>
              </a:solidFill>
            </a:endParaRPr>
          </a:p>
          <a:p>
            <a:pPr marL="0" indent="0" algn="r">
              <a:buNone/>
            </a:pPr>
            <a:endParaRPr lang="en-US" sz="5600" b="1" dirty="0"/>
          </a:p>
          <a:p>
            <a:pPr marL="0" indent="0">
              <a:buNone/>
            </a:pPr>
            <a:endParaRPr lang="en-US" sz="5600" dirty="0" smtClean="0"/>
          </a:p>
          <a:p>
            <a:pPr marL="0" indent="0" algn="just">
              <a:buNone/>
            </a:pPr>
            <a:r>
              <a:rPr lang="el-GR" sz="5600" dirty="0" smtClean="0"/>
              <a:t>Θα πραγματοποιηθούν μία σειρά από διαδραστικά  σεμινάρια</a:t>
            </a:r>
            <a:endParaRPr lang="en-US" sz="5600" dirty="0" smtClean="0"/>
          </a:p>
          <a:p>
            <a:pPr marL="0" indent="0" algn="just">
              <a:buNone/>
            </a:pPr>
            <a:endParaRPr lang="en-US" sz="5600" dirty="0" smtClean="0"/>
          </a:p>
          <a:p>
            <a:pPr marL="0" indent="0" algn="just">
              <a:buNone/>
            </a:pPr>
            <a:r>
              <a:rPr lang="el-GR" sz="5600" b="1" dirty="0" smtClean="0"/>
              <a:t>Στο πρώτο σεμινάριο ο στόχος είναι το ευρύ κοινό </a:t>
            </a:r>
            <a:r>
              <a:rPr lang="el-GR" sz="5600" dirty="0" smtClean="0"/>
              <a:t>να εμπλακεί σε θέματα που σχετίζονται με την πρόληψη, την υγεία και τη γενική ευημερία των ατόμων και των κοινωνιών. Οι συμμετέχοντες θα έχουν την ευκαιρία όχι μόνο να ενημερωθούν, αλλά και να μιλήσουν με τους κορυφαίους γιατρούς, επαγγελματίες υγείας και ερευνητές. </a:t>
            </a:r>
            <a:endParaRPr lang="en-US" sz="5600" dirty="0" smtClean="0"/>
          </a:p>
          <a:p>
            <a:pPr marL="0" indent="0" algn="just">
              <a:buNone/>
            </a:pPr>
            <a:endParaRPr lang="en-US" sz="5600" dirty="0"/>
          </a:p>
          <a:p>
            <a:pPr marL="0" indent="0" algn="just">
              <a:buNone/>
            </a:pPr>
            <a:r>
              <a:rPr lang="el-GR" sz="5600" b="1" dirty="0" smtClean="0"/>
              <a:t>Το δεύτερο σεμινάριο, </a:t>
            </a:r>
            <a:r>
              <a:rPr lang="el-GR" sz="5600" dirty="0" smtClean="0"/>
              <a:t>το οποίο θα τρέξει σε συνεργασία με το GET2WORK,</a:t>
            </a:r>
            <a:r>
              <a:rPr lang="el-GR" sz="5600" b="1" dirty="0" smtClean="0"/>
              <a:t> στοχεύει στους επαγγελματίες υγειονομικής </a:t>
            </a:r>
            <a:r>
              <a:rPr lang="el-GR" sz="5600" dirty="0" smtClean="0"/>
              <a:t>περίθαλψης και θα απαρτίζεται από θέματα που σχετίζονται με την τέχνη και αφορούν στη Συνεχή Επαγγελματική Ανάπτυξη των επαγγελματιών Υγείας. Το απόγευμα, μια ειδική εκδήλωση δικτύωσης θα λάβει χώρα μεταξύ ομιλητών και ακαδημαϊκών, καθώς και των εκπροσώπων της βιομηχανίας και του κράτους. Το εγχείρημα αυτό αποτελεί ένα καινοτόμο έργο, καθώς θα ανοίξει έναν  παραγωγικό και εποικοδομητικό διάλογο μεταξύ των συμμετεχόντων. </a:t>
            </a:r>
            <a:endParaRPr lang="en-US" sz="5600" dirty="0"/>
          </a:p>
          <a:p>
            <a:pPr marL="0" indent="0">
              <a:buNone/>
            </a:pPr>
            <a:endParaRPr lang="en-US" sz="5600" b="1" dirty="0"/>
          </a:p>
        </p:txBody>
      </p:sp>
      <p:pic>
        <p:nvPicPr>
          <p:cNvPr id="2" name="Εικόνα 1"/>
          <p:cNvPicPr>
            <a:picLocks noChangeAspect="1"/>
          </p:cNvPicPr>
          <p:nvPr/>
        </p:nvPicPr>
        <p:blipFill>
          <a:blip r:embed="rId4" cstate="print"/>
          <a:stretch>
            <a:fillRect/>
          </a:stretch>
        </p:blipFill>
        <p:spPr>
          <a:xfrm>
            <a:off x="2606330" y="0"/>
            <a:ext cx="1993883" cy="1941065"/>
          </a:xfrm>
          <a:prstGeom prst="rect">
            <a:avLst/>
          </a:prstGeom>
        </p:spPr>
      </p:pic>
    </p:spTree>
    <p:extLst>
      <p:ext uri="{BB962C8B-B14F-4D97-AF65-F5344CB8AC3E}">
        <p14:creationId xmlns:p14="http://schemas.microsoft.com/office/powerpoint/2010/main" val="14523988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zHatTuMQEKvD7NctE2sxQ"/>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1361</Words>
  <Application>Microsoft Office PowerPoint</Application>
  <PresentationFormat>Widescreen</PresentationFormat>
  <Paragraphs>319</Paragraphs>
  <Slides>25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Calibri Light</vt:lpstr>
      <vt:lpstr>Verdana</vt:lpstr>
      <vt:lpstr>Θέμα του Office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Kostis Papandreou</dc:creator>
  <cp:lastModifiedBy>Efi Simeonidou</cp:lastModifiedBy>
  <cp:revision>196</cp:revision>
  <dcterms:created xsi:type="dcterms:W3CDTF">2014-06-17T09:23:51Z</dcterms:created>
  <dcterms:modified xsi:type="dcterms:W3CDTF">2014-07-23T07:35:51Z</dcterms:modified>
</cp:coreProperties>
</file>